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4"/>
  </p:notesMasterIdLst>
  <p:sldIdLst>
    <p:sldId id="256" r:id="rId2"/>
    <p:sldId id="257" r:id="rId3"/>
    <p:sldId id="258" r:id="rId4"/>
    <p:sldId id="268" r:id="rId5"/>
    <p:sldId id="259" r:id="rId6"/>
    <p:sldId id="260" r:id="rId7"/>
    <p:sldId id="262" r:id="rId8"/>
    <p:sldId id="263" r:id="rId9"/>
    <p:sldId id="265" r:id="rId10"/>
    <p:sldId id="264" r:id="rId11"/>
    <p:sldId id="269" r:id="rId12"/>
    <p:sldId id="267" r:id="rId13"/>
  </p:sldIdLst>
  <p:sldSz cx="12192000" cy="6858000"/>
  <p:notesSz cx="6858000" cy="9144000"/>
  <p:embeddedFontLst>
    <p:embeddedFont>
      <p:font typeface="Work Sans" pitchFamily="2" charset="0"/>
      <p:regular r:id="rId15"/>
      <p:bold r:id="rId16"/>
      <p:italic r:id="rId17"/>
      <p:boldItalic r:id="rId18"/>
    </p:embeddedFont>
    <p:embeddedFont>
      <p:font typeface="Work Sans Light" pitchFamily="2" charset="0"/>
      <p:regular r:id="rId19"/>
      <p:bold r:id="rId20"/>
      <p:italic r:id="rId21"/>
      <p:boldItalic r:id="rId22"/>
    </p:embeddedFont>
    <p:embeddedFont>
      <p:font typeface="Work Sans Medium" pitchFamily="2" charset="0"/>
      <p:regular r:id="rId23"/>
      <p:bold r:id="rId24"/>
      <p:italic r:id="rId25"/>
      <p:boldItalic r:id="rId2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29" roundtripDataSignature="AMtx7miZ/JzWCiXhqtMmIKK06h283QRciw=="/>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66" d="100"/>
          <a:sy n="66" d="100"/>
        </p:scale>
        <p:origin x="1301" y="5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26" Type="http://schemas.openxmlformats.org/officeDocument/2006/relationships/font" Target="fonts/font12.fntdata"/><Relationship Id="rId3" Type="http://schemas.openxmlformats.org/officeDocument/2006/relationships/slide" Target="slides/slide2.xml"/><Relationship Id="rId21"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font" Target="fonts/font11.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29" Type="http://customschemas.google.com/relationships/presentationmetadata" Target="meta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0.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font" Target="fonts/font5.fntdata"/><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font" Target="fonts/font8.fntdata"/><Relationship Id="rId30"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s-ES" sz="1200" b="0" i="0" u="none" strike="noStrike" cap="none">
                <a:solidFill>
                  <a:schemeClr val="dk1"/>
                </a:solidFill>
                <a:latin typeface="Calibri"/>
                <a:ea typeface="Calibri"/>
                <a:cs typeface="Calibri"/>
                <a:sym typeface="Calibri"/>
              </a:rPr>
              <a:t>‹Nº›</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 name="Google Shape;98;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9" name="Google Shape;99;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9" name="Google Shape;159;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a:extLst>
            <a:ext uri="{FF2B5EF4-FFF2-40B4-BE49-F238E27FC236}">
              <a16:creationId xmlns:a16="http://schemas.microsoft.com/office/drawing/2014/main" id="{B3BAEC59-A706-D0B3-CC27-FC6BA93ACD5D}"/>
            </a:ext>
          </a:extLst>
        </p:cNvPr>
        <p:cNvGrpSpPr/>
        <p:nvPr/>
      </p:nvGrpSpPr>
      <p:grpSpPr>
        <a:xfrm>
          <a:off x="0" y="0"/>
          <a:ext cx="0" cy="0"/>
          <a:chOff x="0" y="0"/>
          <a:chExt cx="0" cy="0"/>
        </a:xfrm>
      </p:grpSpPr>
      <p:sp>
        <p:nvSpPr>
          <p:cNvPr id="158" name="Google Shape;158;p13:notes">
            <a:extLst>
              <a:ext uri="{FF2B5EF4-FFF2-40B4-BE49-F238E27FC236}">
                <a16:creationId xmlns:a16="http://schemas.microsoft.com/office/drawing/2014/main" id="{6CF538C4-4D98-2F33-C363-467D01DABF21}"/>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9" name="Google Shape;159;p13:notes">
            <a:extLst>
              <a:ext uri="{FF2B5EF4-FFF2-40B4-BE49-F238E27FC236}">
                <a16:creationId xmlns:a16="http://schemas.microsoft.com/office/drawing/2014/main" id="{AE2F9CFD-D205-3826-7EFD-A3C05BC6E30E}"/>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709190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p1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3" name="Google Shape;203;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5" name="Google Shape;105;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3" name="Google Shape;11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a:extLst>
            <a:ext uri="{FF2B5EF4-FFF2-40B4-BE49-F238E27FC236}">
              <a16:creationId xmlns:a16="http://schemas.microsoft.com/office/drawing/2014/main" id="{3C196CA1-C0E5-3C20-1B8F-7F5ED51E48E5}"/>
            </a:ext>
          </a:extLst>
        </p:cNvPr>
        <p:cNvGrpSpPr/>
        <p:nvPr/>
      </p:nvGrpSpPr>
      <p:grpSpPr>
        <a:xfrm>
          <a:off x="0" y="0"/>
          <a:ext cx="0" cy="0"/>
          <a:chOff x="0" y="0"/>
          <a:chExt cx="0" cy="0"/>
        </a:xfrm>
      </p:grpSpPr>
      <p:sp>
        <p:nvSpPr>
          <p:cNvPr id="120" name="Google Shape;120;p6:notes">
            <a:extLst>
              <a:ext uri="{FF2B5EF4-FFF2-40B4-BE49-F238E27FC236}">
                <a16:creationId xmlns:a16="http://schemas.microsoft.com/office/drawing/2014/main" id="{68501F00-7275-9E42-BC72-816004FEF18A}"/>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1" name="Google Shape;121;p6:notes">
            <a:extLst>
              <a:ext uri="{FF2B5EF4-FFF2-40B4-BE49-F238E27FC236}">
                <a16:creationId xmlns:a16="http://schemas.microsoft.com/office/drawing/2014/main" id="{51B668AA-473F-98EC-604A-7FC97B5ED185}"/>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529133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1" name="Google Shape;121;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8" name="Google Shape;128;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4" name="Google Shape;144;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2" name="Google Shape;152;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1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6" name="Google Shape;166;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_Diapositiva de título">
  <p:cSld name="1_Diapositiva de título">
    <p:spTree>
      <p:nvGrpSpPr>
        <p:cNvPr id="1" name="Shape 15"/>
        <p:cNvGrpSpPr/>
        <p:nvPr/>
      </p:nvGrpSpPr>
      <p:grpSpPr>
        <a:xfrm>
          <a:off x="0" y="0"/>
          <a:ext cx="0" cy="0"/>
          <a:chOff x="0" y="0"/>
          <a:chExt cx="0" cy="0"/>
        </a:xfrm>
      </p:grpSpPr>
      <p:pic>
        <p:nvPicPr>
          <p:cNvPr id="16" name="Google Shape;16;p20" descr="Interfaz de usuario gráfica, Texto, Aplicación&#10;&#10;Descripción generada automáticamente"/>
          <p:cNvPicPr preferRelativeResize="0"/>
          <p:nvPr/>
        </p:nvPicPr>
        <p:blipFill rotWithShape="1">
          <a:blip r:embed="rId2">
            <a:alphaModFix/>
          </a:blip>
          <a:srcRect/>
          <a:stretch/>
        </p:blipFill>
        <p:spPr>
          <a:xfrm>
            <a:off x="0" y="0"/>
            <a:ext cx="12192000" cy="685800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olo el título" type="titleOnly">
  <p:cSld name="TITLE_ONLY">
    <p:spTree>
      <p:nvGrpSpPr>
        <p:cNvPr id="1" name="Shape 65"/>
        <p:cNvGrpSpPr/>
        <p:nvPr/>
      </p:nvGrpSpPr>
      <p:grpSpPr>
        <a:xfrm>
          <a:off x="0" y="0"/>
          <a:ext cx="0" cy="0"/>
          <a:chOff x="0" y="0"/>
          <a:chExt cx="0" cy="0"/>
        </a:xfrm>
      </p:grpSpPr>
      <p:sp>
        <p:nvSpPr>
          <p:cNvPr id="66" name="Google Shape;66;p3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3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8" name="Google Shape;68;p3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9" name="Google Shape;69;p3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ontenido con título" type="objTx">
  <p:cSld name="OBJECT_WITH_CAPTION_TEXT">
    <p:spTree>
      <p:nvGrpSpPr>
        <p:cNvPr id="1" name="Shape 70"/>
        <p:cNvGrpSpPr/>
        <p:nvPr/>
      </p:nvGrpSpPr>
      <p:grpSpPr>
        <a:xfrm>
          <a:off x="0" y="0"/>
          <a:ext cx="0" cy="0"/>
          <a:chOff x="0" y="0"/>
          <a:chExt cx="0" cy="0"/>
        </a:xfrm>
      </p:grpSpPr>
      <p:sp>
        <p:nvSpPr>
          <p:cNvPr id="71" name="Google Shape;71;p31"/>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2" name="Google Shape;72;p31"/>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73" name="Google Shape;73;p31"/>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74" name="Google Shape;74;p3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5" name="Google Shape;75;p3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3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Imagen con título" type="picTx">
  <p:cSld name="PICTURE_WITH_CAPTION_TEXT">
    <p:spTree>
      <p:nvGrpSpPr>
        <p:cNvPr id="1" name="Shape 77"/>
        <p:cNvGrpSpPr/>
        <p:nvPr/>
      </p:nvGrpSpPr>
      <p:grpSpPr>
        <a:xfrm>
          <a:off x="0" y="0"/>
          <a:ext cx="0" cy="0"/>
          <a:chOff x="0" y="0"/>
          <a:chExt cx="0" cy="0"/>
        </a:xfrm>
      </p:grpSpPr>
      <p:sp>
        <p:nvSpPr>
          <p:cNvPr id="78" name="Google Shape;78;p32"/>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9" name="Google Shape;79;p32"/>
          <p:cNvSpPr>
            <a:spLocks noGrp="1"/>
          </p:cNvSpPr>
          <p:nvPr>
            <p:ph type="pic" idx="2"/>
          </p:nvPr>
        </p:nvSpPr>
        <p:spPr>
          <a:xfrm>
            <a:off x="5183188" y="987425"/>
            <a:ext cx="6172200" cy="4873625"/>
          </a:xfrm>
          <a:prstGeom prst="rect">
            <a:avLst/>
          </a:prstGeom>
          <a:noFill/>
          <a:ln>
            <a:noFill/>
          </a:ln>
        </p:spPr>
      </p:sp>
      <p:sp>
        <p:nvSpPr>
          <p:cNvPr id="80" name="Google Shape;80;p32"/>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81" name="Google Shape;81;p3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3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3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ítulo y texto vertical" type="vertTx">
  <p:cSld name="VERTICAL_TEXT">
    <p:spTree>
      <p:nvGrpSpPr>
        <p:cNvPr id="1" name="Shape 84"/>
        <p:cNvGrpSpPr/>
        <p:nvPr/>
      </p:nvGrpSpPr>
      <p:grpSpPr>
        <a:xfrm>
          <a:off x="0" y="0"/>
          <a:ext cx="0" cy="0"/>
          <a:chOff x="0" y="0"/>
          <a:chExt cx="0" cy="0"/>
        </a:xfrm>
      </p:grpSpPr>
      <p:sp>
        <p:nvSpPr>
          <p:cNvPr id="85" name="Google Shape;85;p3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6" name="Google Shape;86;p33"/>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7" name="Google Shape;87;p3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8" name="Google Shape;88;p3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9" name="Google Shape;89;p3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ítulo vertical y texto" type="vertTitleAndTx">
  <p:cSld name="VERTICAL_TITLE_AND_VERTICAL_TEXT">
    <p:spTree>
      <p:nvGrpSpPr>
        <p:cNvPr id="1" name="Shape 90"/>
        <p:cNvGrpSpPr/>
        <p:nvPr/>
      </p:nvGrpSpPr>
      <p:grpSpPr>
        <a:xfrm>
          <a:off x="0" y="0"/>
          <a:ext cx="0" cy="0"/>
          <a:chOff x="0" y="0"/>
          <a:chExt cx="0" cy="0"/>
        </a:xfrm>
      </p:grpSpPr>
      <p:sp>
        <p:nvSpPr>
          <p:cNvPr id="91" name="Google Shape;91;p34"/>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2" name="Google Shape;92;p34"/>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3" name="Google Shape;93;p3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4" name="Google Shape;94;p3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5" name="Google Shape;95;p3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_Encabezado de sección">
  <p:cSld name="1_Encabezado de sección">
    <p:spTree>
      <p:nvGrpSpPr>
        <p:cNvPr id="1" name="Shape 17"/>
        <p:cNvGrpSpPr/>
        <p:nvPr/>
      </p:nvGrpSpPr>
      <p:grpSpPr>
        <a:xfrm>
          <a:off x="0" y="0"/>
          <a:ext cx="0" cy="0"/>
          <a:chOff x="0" y="0"/>
          <a:chExt cx="0" cy="0"/>
        </a:xfrm>
      </p:grpSpPr>
      <p:pic>
        <p:nvPicPr>
          <p:cNvPr id="18" name="Google Shape;18;p21"/>
          <p:cNvPicPr preferRelativeResize="0"/>
          <p:nvPr/>
        </p:nvPicPr>
        <p:blipFill rotWithShape="1">
          <a:blip r:embed="rId2">
            <a:alphaModFix/>
          </a:blip>
          <a:srcRect/>
          <a:stretch/>
        </p:blipFill>
        <p:spPr>
          <a:xfrm>
            <a:off x="11027833" y="317431"/>
            <a:ext cx="811391" cy="790587"/>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2_Encabezado de sección">
  <p:cSld name="2_Encabezado de sección">
    <p:spTree>
      <p:nvGrpSpPr>
        <p:cNvPr id="1" name="Shape 19"/>
        <p:cNvGrpSpPr/>
        <p:nvPr/>
      </p:nvGrpSpPr>
      <p:grpSpPr>
        <a:xfrm>
          <a:off x="0" y="0"/>
          <a:ext cx="0" cy="0"/>
          <a:chOff x="0" y="0"/>
          <a:chExt cx="0" cy="0"/>
        </a:xfrm>
      </p:grpSpPr>
      <p:pic>
        <p:nvPicPr>
          <p:cNvPr id="20" name="Google Shape;20;p22" descr="Patrón de fondo&#10;&#10;Descripción generada automáticamente"/>
          <p:cNvPicPr preferRelativeResize="0"/>
          <p:nvPr/>
        </p:nvPicPr>
        <p:blipFill rotWithShape="1">
          <a:blip r:embed="rId2">
            <a:alphaModFix/>
          </a:blip>
          <a:srcRect/>
          <a:stretch/>
        </p:blipFill>
        <p:spPr>
          <a:xfrm>
            <a:off x="0" y="0"/>
            <a:ext cx="12192000" cy="6858000"/>
          </a:xfrm>
          <a:prstGeom prst="rect">
            <a:avLst/>
          </a:prstGeom>
          <a:noFill/>
          <a:ln>
            <a:noFill/>
          </a:ln>
        </p:spPr>
      </p:pic>
      <p:pic>
        <p:nvPicPr>
          <p:cNvPr id="21" name="Google Shape;21;p22"/>
          <p:cNvPicPr preferRelativeResize="0"/>
          <p:nvPr/>
        </p:nvPicPr>
        <p:blipFill rotWithShape="1">
          <a:blip r:embed="rId3">
            <a:alphaModFix/>
          </a:blip>
          <a:srcRect/>
          <a:stretch/>
        </p:blipFill>
        <p:spPr>
          <a:xfrm>
            <a:off x="11054859" y="303050"/>
            <a:ext cx="855785" cy="833982"/>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En blanco" type="blank">
  <p:cSld name="BLANK">
    <p:spTree>
      <p:nvGrpSpPr>
        <p:cNvPr id="1" name="Shape 27"/>
        <p:cNvGrpSpPr/>
        <p:nvPr/>
      </p:nvGrpSpPr>
      <p:grpSpPr>
        <a:xfrm>
          <a:off x="0" y="0"/>
          <a:ext cx="0" cy="0"/>
          <a:chOff x="0" y="0"/>
          <a:chExt cx="0" cy="0"/>
        </a:xfrm>
      </p:grpSpPr>
      <p:sp>
        <p:nvSpPr>
          <p:cNvPr id="28" name="Google Shape;28;p2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2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2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Diapositiva de título" type="title">
  <p:cSld name="TITLE">
    <p:spTree>
      <p:nvGrpSpPr>
        <p:cNvPr id="1" name="Shape 31"/>
        <p:cNvGrpSpPr/>
        <p:nvPr/>
      </p:nvGrpSpPr>
      <p:grpSpPr>
        <a:xfrm>
          <a:off x="0" y="0"/>
          <a:ext cx="0" cy="0"/>
          <a:chOff x="0" y="0"/>
          <a:chExt cx="0" cy="0"/>
        </a:xfrm>
      </p:grpSpPr>
      <p:sp>
        <p:nvSpPr>
          <p:cNvPr id="32" name="Google Shape;32;p25"/>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3" name="Google Shape;33;p25"/>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34" name="Google Shape;34;p2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2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 name="Google Shape;36;p2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ítulo y objetos" type="obj">
  <p:cSld name="OBJECT">
    <p:spTree>
      <p:nvGrpSpPr>
        <p:cNvPr id="1" name="Shape 37"/>
        <p:cNvGrpSpPr/>
        <p:nvPr/>
      </p:nvGrpSpPr>
      <p:grpSpPr>
        <a:xfrm>
          <a:off x="0" y="0"/>
          <a:ext cx="0" cy="0"/>
          <a:chOff x="0" y="0"/>
          <a:chExt cx="0" cy="0"/>
        </a:xfrm>
      </p:grpSpPr>
      <p:sp>
        <p:nvSpPr>
          <p:cNvPr id="38" name="Google Shape;38;p2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9" name="Google Shape;39;p26"/>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p2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 name="Google Shape;41;p2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2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Encabezado de sección" type="secHead">
  <p:cSld name="SECTION_HEADER">
    <p:spTree>
      <p:nvGrpSpPr>
        <p:cNvPr id="1" name="Shape 43"/>
        <p:cNvGrpSpPr/>
        <p:nvPr/>
      </p:nvGrpSpPr>
      <p:grpSpPr>
        <a:xfrm>
          <a:off x="0" y="0"/>
          <a:ext cx="0" cy="0"/>
          <a:chOff x="0" y="0"/>
          <a:chExt cx="0" cy="0"/>
        </a:xfrm>
      </p:grpSpPr>
      <p:sp>
        <p:nvSpPr>
          <p:cNvPr id="44" name="Google Shape;44;p27"/>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5" name="Google Shape;45;p27"/>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46" name="Google Shape;46;p2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2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2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Dos objetos" type="twoObj">
  <p:cSld name="TWO_OBJECTS">
    <p:spTree>
      <p:nvGrpSpPr>
        <p:cNvPr id="1" name="Shape 49"/>
        <p:cNvGrpSpPr/>
        <p:nvPr/>
      </p:nvGrpSpPr>
      <p:grpSpPr>
        <a:xfrm>
          <a:off x="0" y="0"/>
          <a:ext cx="0" cy="0"/>
          <a:chOff x="0" y="0"/>
          <a:chExt cx="0" cy="0"/>
        </a:xfrm>
      </p:grpSpPr>
      <p:sp>
        <p:nvSpPr>
          <p:cNvPr id="50" name="Google Shape;50;p2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28"/>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2" name="Google Shape;52;p28"/>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3" name="Google Shape;53;p2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4" name="Google Shape;54;p2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5" name="Google Shape;55;p2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mparación" type="twoTxTwoObj">
  <p:cSld name="TWO_OBJECTS_WITH_TEXT">
    <p:spTree>
      <p:nvGrpSpPr>
        <p:cNvPr id="1" name="Shape 56"/>
        <p:cNvGrpSpPr/>
        <p:nvPr/>
      </p:nvGrpSpPr>
      <p:grpSpPr>
        <a:xfrm>
          <a:off x="0" y="0"/>
          <a:ext cx="0" cy="0"/>
          <a:chOff x="0" y="0"/>
          <a:chExt cx="0" cy="0"/>
        </a:xfrm>
      </p:grpSpPr>
      <p:sp>
        <p:nvSpPr>
          <p:cNvPr id="57" name="Google Shape;57;p29"/>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8" name="Google Shape;58;p29"/>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9" name="Google Shape;59;p29"/>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0" name="Google Shape;60;p29"/>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61" name="Google Shape;61;p29"/>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2" name="Google Shape;62;p2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2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2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9"/>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8.jpe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1"/>
          <p:cNvSpPr txBox="1"/>
          <p:nvPr/>
        </p:nvSpPr>
        <p:spPr>
          <a:xfrm>
            <a:off x="1250255" y="2629114"/>
            <a:ext cx="5554668" cy="156966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3200" b="1" i="0" u="none" strike="noStrike" cap="none">
                <a:solidFill>
                  <a:srgbClr val="3F3F3F"/>
                </a:solidFill>
                <a:latin typeface="Work Sans"/>
                <a:ea typeface="Work Sans"/>
                <a:cs typeface="Work Sans"/>
                <a:sym typeface="Work Sans"/>
              </a:rPr>
              <a:t>SISTEMA DE GESTIÓN Y CONTROL DE INVENTARIO </a:t>
            </a:r>
            <a:endParaRPr/>
          </a:p>
          <a:p>
            <a:pPr marL="0" marR="0" lvl="0" indent="0" algn="l" rtl="0">
              <a:spcBef>
                <a:spcPts val="0"/>
              </a:spcBef>
              <a:spcAft>
                <a:spcPts val="0"/>
              </a:spcAft>
              <a:buNone/>
            </a:pPr>
            <a:r>
              <a:rPr lang="es-ES" sz="3200" b="1">
                <a:solidFill>
                  <a:srgbClr val="3F3F3F"/>
                </a:solidFill>
                <a:latin typeface="Work Sans"/>
                <a:ea typeface="Work Sans"/>
                <a:cs typeface="Work Sans"/>
                <a:sym typeface="Work Sans"/>
              </a:rPr>
              <a:t>AXXION SYSTEM</a:t>
            </a:r>
            <a:endParaRPr/>
          </a:p>
        </p:txBody>
      </p:sp>
      <p:pic>
        <p:nvPicPr>
          <p:cNvPr id="102" name="Google Shape;102;p1"/>
          <p:cNvPicPr preferRelativeResize="0"/>
          <p:nvPr/>
        </p:nvPicPr>
        <p:blipFill>
          <a:blip r:embed="rId3">
            <a:alphaModFix/>
          </a:blip>
          <a:stretch>
            <a:fillRect/>
          </a:stretch>
        </p:blipFill>
        <p:spPr>
          <a:xfrm>
            <a:off x="7973288" y="2329037"/>
            <a:ext cx="3043328" cy="2354426"/>
          </a:xfrm>
          <a:prstGeom prst="rect">
            <a:avLst/>
          </a:prstGeom>
          <a:noFill/>
          <a:ln>
            <a:noFill/>
          </a:ln>
          <a:effectLst>
            <a:reflection endPos="30000" dist="38100" dir="5400000" fadeDir="5400012" sy="-100000" algn="bl" rotWithShape="0"/>
          </a:effec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13"/>
          <p:cNvSpPr txBox="1"/>
          <p:nvPr/>
        </p:nvSpPr>
        <p:spPr>
          <a:xfrm>
            <a:off x="456236" y="457723"/>
            <a:ext cx="10515600" cy="676598"/>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0C0C0C"/>
              </a:buClr>
              <a:buSzPts val="4400"/>
              <a:buFont typeface="Work Sans Medium"/>
              <a:buNone/>
            </a:pPr>
            <a:r>
              <a:rPr lang="es-ES" sz="4400">
                <a:solidFill>
                  <a:srgbClr val="0C0C0C"/>
                </a:solidFill>
                <a:latin typeface="Work Sans Medium"/>
                <a:ea typeface="Work Sans Medium"/>
                <a:cs typeface="Work Sans Medium"/>
                <a:sym typeface="Work Sans Medium"/>
              </a:rPr>
              <a:t>Alcance</a:t>
            </a:r>
            <a:endParaRPr/>
          </a:p>
        </p:txBody>
      </p:sp>
      <p:sp>
        <p:nvSpPr>
          <p:cNvPr id="162" name="Google Shape;162;p13"/>
          <p:cNvSpPr txBox="1"/>
          <p:nvPr/>
        </p:nvSpPr>
        <p:spPr>
          <a:xfrm>
            <a:off x="372353" y="1240138"/>
            <a:ext cx="11447400" cy="4710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200" b="1" dirty="0">
                <a:solidFill>
                  <a:schemeClr val="dk1"/>
                </a:solidFill>
                <a:latin typeface="Work Sans Light"/>
                <a:ea typeface="Work Sans Light"/>
                <a:cs typeface="Work Sans Light"/>
                <a:sym typeface="Work Sans Light"/>
              </a:rPr>
              <a:t>Qué NO hace el Sistema "AXXION SYSTEM":</a:t>
            </a:r>
            <a:endParaRPr dirty="0"/>
          </a:p>
          <a:p>
            <a:pPr marL="0" marR="0" lvl="0" indent="0" algn="l" rtl="0">
              <a:spcBef>
                <a:spcPts val="0"/>
              </a:spcBef>
              <a:spcAft>
                <a:spcPts val="0"/>
              </a:spcAft>
              <a:buNone/>
            </a:pPr>
            <a:endParaRPr sz="1200" dirty="0">
              <a:solidFill>
                <a:schemeClr val="dk1"/>
              </a:solidFill>
              <a:latin typeface="Work Sans Light"/>
              <a:ea typeface="Work Sans Light"/>
              <a:cs typeface="Work Sans Light"/>
              <a:sym typeface="Work Sans Light"/>
            </a:endParaRPr>
          </a:p>
          <a:p>
            <a:pPr marL="0" marR="0" lvl="0" indent="0" algn="l" rtl="0">
              <a:spcBef>
                <a:spcPts val="0"/>
              </a:spcBef>
              <a:spcAft>
                <a:spcPts val="0"/>
              </a:spcAft>
              <a:buNone/>
            </a:pPr>
            <a:r>
              <a:rPr lang="es-ES" sz="1200" dirty="0">
                <a:solidFill>
                  <a:schemeClr val="dk1"/>
                </a:solidFill>
                <a:latin typeface="Work Sans Light"/>
                <a:ea typeface="Work Sans Light"/>
                <a:cs typeface="Work Sans Light"/>
                <a:sym typeface="Work Sans Light"/>
              </a:rPr>
              <a:t>AXXION SYSTEM no procesa pagos de clientes, no generará facturas fiscales electrónicas, ni llevará la contabilidad general de Teleperformance (libros mayores, balances, estados de resultados). Aunque puede registrar los términos económicos de un alquiler (ej. tarifa diaria) para generar proformas o datos para facturación, el sistema contable principal de la empresa seguirá siendo una entidad separada. No calculará impuestos complejos ni gestionará cuentas por cobrar o pagar.</a:t>
            </a:r>
            <a:endParaRPr dirty="0"/>
          </a:p>
          <a:p>
            <a:pPr marL="0" marR="0" lvl="0" indent="0" algn="l" rtl="0">
              <a:spcBef>
                <a:spcPts val="0"/>
              </a:spcBef>
              <a:spcAft>
                <a:spcPts val="0"/>
              </a:spcAft>
              <a:buNone/>
            </a:pPr>
            <a:endParaRPr sz="1200" dirty="0">
              <a:solidFill>
                <a:schemeClr val="dk1"/>
              </a:solidFill>
              <a:latin typeface="Work Sans Light"/>
              <a:ea typeface="Work Sans Light"/>
              <a:cs typeface="Work Sans Light"/>
              <a:sym typeface="Work Sans Light"/>
            </a:endParaRPr>
          </a:p>
          <a:p>
            <a:pPr marL="0" marR="0" lvl="0" indent="0" algn="l" rtl="0">
              <a:spcBef>
                <a:spcPts val="0"/>
              </a:spcBef>
              <a:spcAft>
                <a:spcPts val="0"/>
              </a:spcAft>
              <a:buNone/>
            </a:pPr>
            <a:r>
              <a:rPr lang="es-ES" sz="1200" dirty="0">
                <a:solidFill>
                  <a:schemeClr val="dk1"/>
                </a:solidFill>
                <a:latin typeface="Work Sans Light"/>
                <a:ea typeface="Work Sans Light"/>
                <a:cs typeface="Work Sans Light"/>
                <a:sym typeface="Work Sans Light"/>
              </a:rPr>
              <a:t>El sistema no se encargará de procesos como la contratación de personal, el cálculo y pago de nóminas, la gestión de vacaciones, evaluaciones de desempeño, o cualquier otra función típica de un software de RRHH. Los usuarios del sistema (Administrador, Supervisor, etc.) se gestionan solo en términos de su acceso y rol dentro de "AXXION SYSTEM", no como empleados en el sentido amplio.</a:t>
            </a:r>
            <a:endParaRPr dirty="0"/>
          </a:p>
          <a:p>
            <a:pPr marL="0" marR="0" lvl="0" indent="0" algn="l" rtl="0">
              <a:spcBef>
                <a:spcPts val="0"/>
              </a:spcBef>
              <a:spcAft>
                <a:spcPts val="0"/>
              </a:spcAft>
              <a:buNone/>
            </a:pPr>
            <a:endParaRPr sz="1200" dirty="0">
              <a:solidFill>
                <a:schemeClr val="dk1"/>
              </a:solidFill>
              <a:latin typeface="Work Sans Light"/>
              <a:ea typeface="Work Sans Light"/>
              <a:cs typeface="Work Sans Light"/>
              <a:sym typeface="Work Sans Light"/>
            </a:endParaRPr>
          </a:p>
          <a:p>
            <a:pPr marL="0" marR="0" lvl="0" indent="0" algn="l" rtl="0">
              <a:spcBef>
                <a:spcPts val="0"/>
              </a:spcBef>
              <a:spcAft>
                <a:spcPts val="0"/>
              </a:spcAft>
              <a:buNone/>
            </a:pPr>
            <a:r>
              <a:rPr lang="es-ES" sz="1200">
                <a:solidFill>
                  <a:schemeClr val="dk1"/>
                </a:solidFill>
                <a:latin typeface="Work Sans Light"/>
                <a:ea typeface="Work Sans Light"/>
                <a:cs typeface="Work Sans Light"/>
                <a:sym typeface="Work Sans Light"/>
              </a:rPr>
              <a:t>Aunque gestiona la disponibilidad de equipos, "AXXION SYSTEM" no es una herramienta de diseño CAD para crear planos de montaje de escenarios, ni calculará cargas eléctricas, ni optimizará la disposición acústica o lumínica de un evento. </a:t>
            </a:r>
            <a:r>
              <a:rPr lang="es-ES" sz="1200" dirty="0">
                <a:solidFill>
                  <a:schemeClr val="dk1"/>
                </a:solidFill>
                <a:latin typeface="Work Sans Light"/>
                <a:ea typeface="Work Sans Light"/>
                <a:cs typeface="Work Sans Light"/>
                <a:sym typeface="Work Sans Light"/>
              </a:rPr>
              <a:t>No reemplazará software especializado que los técnicos de producción podrían usar para la planificación técnica detallada de un evento.</a:t>
            </a:r>
            <a:endParaRPr dirty="0"/>
          </a:p>
          <a:p>
            <a:pPr marL="0" marR="0" lvl="0" indent="0" algn="l" rtl="0">
              <a:spcBef>
                <a:spcPts val="0"/>
              </a:spcBef>
              <a:spcAft>
                <a:spcPts val="0"/>
              </a:spcAft>
              <a:buNone/>
            </a:pPr>
            <a:endParaRPr sz="1200" dirty="0">
              <a:solidFill>
                <a:schemeClr val="dk1"/>
              </a:solidFill>
              <a:latin typeface="Work Sans Light"/>
              <a:ea typeface="Work Sans Light"/>
              <a:cs typeface="Work Sans Light"/>
              <a:sym typeface="Work Sans Light"/>
            </a:endParaRPr>
          </a:p>
          <a:p>
            <a:pPr marL="0" marR="0" lvl="0" indent="0" algn="l" rtl="0">
              <a:spcBef>
                <a:spcPts val="0"/>
              </a:spcBef>
              <a:spcAft>
                <a:spcPts val="0"/>
              </a:spcAft>
              <a:buNone/>
            </a:pPr>
            <a:r>
              <a:rPr lang="es-ES" sz="1200" dirty="0">
                <a:solidFill>
                  <a:schemeClr val="dk1"/>
                </a:solidFill>
                <a:latin typeface="Work Sans Light"/>
                <a:ea typeface="Work Sans Light"/>
                <a:cs typeface="Work Sans Light"/>
                <a:sym typeface="Work Sans Light"/>
              </a:rPr>
              <a:t>Si bien el sistema registrará datos de clientes asociados a alquileres y permitirá a los Asesores Comerciales gestionar pedidos, no ofrecerá funcionalidades avanzadas de un CRM dedicado, como la gestión de campañas de marketing, seguimiento de leads detallado, automatización de marketing por correo electrónico, o análisis complejos del comportamiento del cliente más allá de su historial de alquileres.</a:t>
            </a:r>
            <a:endParaRPr dirty="0"/>
          </a:p>
          <a:p>
            <a:pPr marL="0" marR="0" lvl="0" indent="0" algn="l" rtl="0">
              <a:spcBef>
                <a:spcPts val="0"/>
              </a:spcBef>
              <a:spcAft>
                <a:spcPts val="0"/>
              </a:spcAft>
              <a:buNone/>
            </a:pPr>
            <a:endParaRPr sz="1200" dirty="0">
              <a:solidFill>
                <a:schemeClr val="dk1"/>
              </a:solidFill>
              <a:latin typeface="Work Sans Light"/>
              <a:ea typeface="Work Sans Light"/>
              <a:cs typeface="Work Sans Light"/>
              <a:sym typeface="Work Sans Light"/>
            </a:endParaRPr>
          </a:p>
          <a:p>
            <a:pPr marL="0" marR="0" lvl="0" indent="0" algn="l" rtl="0">
              <a:spcBef>
                <a:spcPts val="0"/>
              </a:spcBef>
              <a:spcAft>
                <a:spcPts val="0"/>
              </a:spcAft>
              <a:buNone/>
            </a:pPr>
            <a:r>
              <a:rPr lang="es-ES" sz="1200" dirty="0">
                <a:solidFill>
                  <a:schemeClr val="dk1"/>
                </a:solidFill>
                <a:latin typeface="Work Sans Light"/>
                <a:ea typeface="Work Sans Light"/>
                <a:cs typeface="Work Sans Light"/>
                <a:sym typeface="Work Sans Light"/>
              </a:rPr>
              <a:t>Aunque registra la entrada de nuevos activos (que podrían provenir de una compra), no gestionará el proceso de compra en sí (solicitud de cotizaciones a múltiples proveedores, órdenes de compra formales, seguimiento de envíos de proveedores, gestión de presupuestos de compra). Su función es registrar el activo una vez que este llega físicamente.</a:t>
            </a:r>
            <a:endParaRPr dirty="0"/>
          </a:p>
          <a:p>
            <a:pPr marL="0" marR="0" lvl="0" indent="0" algn="l" rtl="0">
              <a:spcBef>
                <a:spcPts val="0"/>
              </a:spcBef>
              <a:spcAft>
                <a:spcPts val="0"/>
              </a:spcAft>
              <a:buNone/>
            </a:pPr>
            <a:endParaRPr sz="1200" dirty="0">
              <a:solidFill>
                <a:schemeClr val="dk1"/>
              </a:solidFill>
              <a:latin typeface="Work Sans Light"/>
              <a:ea typeface="Work Sans Light"/>
              <a:cs typeface="Work Sans Light"/>
              <a:sym typeface="Work Sans Light"/>
            </a:endParaRPr>
          </a:p>
          <a:p>
            <a:pPr marL="0" marR="0" lvl="0" indent="0" algn="l" rtl="0">
              <a:spcBef>
                <a:spcPts val="0"/>
              </a:spcBef>
              <a:spcAft>
                <a:spcPts val="0"/>
              </a:spcAft>
              <a:buNone/>
            </a:pPr>
            <a:r>
              <a:rPr lang="es-ES" sz="1200" dirty="0">
                <a:solidFill>
                  <a:schemeClr val="dk1"/>
                </a:solidFill>
                <a:latin typeface="Work Sans Light"/>
                <a:ea typeface="Work Sans Light"/>
                <a:cs typeface="Work Sans Light"/>
                <a:sym typeface="Work Sans Light"/>
              </a:rPr>
              <a:t>No está diseñado para ser una herramienta de gestión de proyectos (tipo Jira, Asana, MS Project) para coordinar las tareas de los técnicos que instalan equipos en un evento, ni para gestionar los proyectos internos de desarrollo de la propia Teleperformance.</a:t>
            </a:r>
            <a:endParaRPr dirty="0"/>
          </a:p>
        </p:txBody>
      </p:sp>
      <p:pic>
        <p:nvPicPr>
          <p:cNvPr id="163" name="Google Shape;163;p13"/>
          <p:cNvPicPr preferRelativeResize="0"/>
          <p:nvPr/>
        </p:nvPicPr>
        <p:blipFill rotWithShape="1">
          <a:blip r:embed="rId3">
            <a:alphaModFix/>
          </a:blip>
          <a:srcRect/>
          <a:stretch/>
        </p:blipFill>
        <p:spPr>
          <a:xfrm>
            <a:off x="9378191" y="155084"/>
            <a:ext cx="1246739" cy="126176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0">
          <a:extLst>
            <a:ext uri="{FF2B5EF4-FFF2-40B4-BE49-F238E27FC236}">
              <a16:creationId xmlns:a16="http://schemas.microsoft.com/office/drawing/2014/main" id="{9B2D76DF-02C4-0688-C368-33A82BDC697A}"/>
            </a:ext>
          </a:extLst>
        </p:cNvPr>
        <p:cNvGrpSpPr/>
        <p:nvPr/>
      </p:nvGrpSpPr>
      <p:grpSpPr>
        <a:xfrm>
          <a:off x="0" y="0"/>
          <a:ext cx="0" cy="0"/>
          <a:chOff x="0" y="0"/>
          <a:chExt cx="0" cy="0"/>
        </a:xfrm>
      </p:grpSpPr>
      <p:sp>
        <p:nvSpPr>
          <p:cNvPr id="161" name="Google Shape;161;p13">
            <a:extLst>
              <a:ext uri="{FF2B5EF4-FFF2-40B4-BE49-F238E27FC236}">
                <a16:creationId xmlns:a16="http://schemas.microsoft.com/office/drawing/2014/main" id="{67DA6214-E157-BFDE-56C8-6E169C1E345B}"/>
              </a:ext>
            </a:extLst>
          </p:cNvPr>
          <p:cNvSpPr txBox="1"/>
          <p:nvPr/>
        </p:nvSpPr>
        <p:spPr>
          <a:xfrm>
            <a:off x="456236" y="457723"/>
            <a:ext cx="10515600" cy="676598"/>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0C0C0C"/>
              </a:buClr>
              <a:buSzPts val="4400"/>
              <a:buFont typeface="Work Sans Medium"/>
              <a:buNone/>
            </a:pPr>
            <a:r>
              <a:rPr lang="es-ES" sz="4400" dirty="0">
                <a:solidFill>
                  <a:srgbClr val="0C0C0C"/>
                </a:solidFill>
                <a:latin typeface="Work Sans Medium"/>
                <a:ea typeface="Work Sans Medium"/>
                <a:cs typeface="Work Sans Medium"/>
                <a:sym typeface="Work Sans Medium"/>
              </a:rPr>
              <a:t>Delimitación</a:t>
            </a:r>
            <a:endParaRPr dirty="0"/>
          </a:p>
        </p:txBody>
      </p:sp>
      <p:pic>
        <p:nvPicPr>
          <p:cNvPr id="163" name="Google Shape;163;p13">
            <a:extLst>
              <a:ext uri="{FF2B5EF4-FFF2-40B4-BE49-F238E27FC236}">
                <a16:creationId xmlns:a16="http://schemas.microsoft.com/office/drawing/2014/main" id="{5695C8E2-F9D2-2036-D518-2B492762DA8D}"/>
              </a:ext>
            </a:extLst>
          </p:cNvPr>
          <p:cNvPicPr preferRelativeResize="0"/>
          <p:nvPr/>
        </p:nvPicPr>
        <p:blipFill rotWithShape="1">
          <a:blip r:embed="rId3">
            <a:alphaModFix/>
          </a:blip>
          <a:srcRect/>
          <a:stretch/>
        </p:blipFill>
        <p:spPr>
          <a:xfrm>
            <a:off x="9378191" y="155084"/>
            <a:ext cx="1246739" cy="1261760"/>
          </a:xfrm>
          <a:prstGeom prst="rect">
            <a:avLst/>
          </a:prstGeom>
          <a:noFill/>
          <a:ln>
            <a:noFill/>
          </a:ln>
        </p:spPr>
      </p:pic>
      <p:pic>
        <p:nvPicPr>
          <p:cNvPr id="3" name="Imagen 2">
            <a:extLst>
              <a:ext uri="{FF2B5EF4-FFF2-40B4-BE49-F238E27FC236}">
                <a16:creationId xmlns:a16="http://schemas.microsoft.com/office/drawing/2014/main" id="{05C86059-64CF-5882-3429-1FD530BAB3EA}"/>
              </a:ext>
            </a:extLst>
          </p:cNvPr>
          <p:cNvPicPr>
            <a:picLocks noChangeAspect="1"/>
          </p:cNvPicPr>
          <p:nvPr/>
        </p:nvPicPr>
        <p:blipFill>
          <a:blip r:embed="rId4"/>
          <a:stretch>
            <a:fillRect/>
          </a:stretch>
        </p:blipFill>
        <p:spPr>
          <a:xfrm>
            <a:off x="-39064" y="1346816"/>
            <a:ext cx="12231064" cy="5390591"/>
          </a:xfrm>
          <a:prstGeom prst="rect">
            <a:avLst/>
          </a:prstGeom>
        </p:spPr>
      </p:pic>
    </p:spTree>
    <p:extLst>
      <p:ext uri="{BB962C8B-B14F-4D97-AF65-F5344CB8AC3E}">
        <p14:creationId xmlns:p14="http://schemas.microsoft.com/office/powerpoint/2010/main" val="17507907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pic>
        <p:nvPicPr>
          <p:cNvPr id="205" name="Google Shape;205;p18" descr="Imagen que contiene Interfaz de usuario gráfica&#10;&#10;Descripción generada automáticamente"/>
          <p:cNvPicPr preferRelativeResize="0"/>
          <p:nvPr/>
        </p:nvPicPr>
        <p:blipFill rotWithShape="1">
          <a:blip r:embed="rId3">
            <a:alphaModFix/>
          </a:blip>
          <a:srcRect/>
          <a:stretch/>
        </p:blipFill>
        <p:spPr>
          <a:xfrm>
            <a:off x="0" y="0"/>
            <a:ext cx="12192000" cy="68580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6"/>
        <p:cNvGrpSpPr/>
        <p:nvPr/>
      </p:nvGrpSpPr>
      <p:grpSpPr>
        <a:xfrm>
          <a:off x="0" y="0"/>
          <a:ext cx="0" cy="0"/>
          <a:chOff x="0" y="0"/>
          <a:chExt cx="0" cy="0"/>
        </a:xfrm>
      </p:grpSpPr>
      <p:sp>
        <p:nvSpPr>
          <p:cNvPr id="107" name="Google Shape;107;p2"/>
          <p:cNvSpPr txBox="1"/>
          <p:nvPr/>
        </p:nvSpPr>
        <p:spPr>
          <a:xfrm>
            <a:off x="445254" y="1770756"/>
            <a:ext cx="11301491" cy="120032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3600">
                <a:solidFill>
                  <a:schemeClr val="lt1"/>
                </a:solidFill>
                <a:latin typeface="Work Sans Light"/>
                <a:ea typeface="Work Sans Light"/>
                <a:cs typeface="Work Sans Light"/>
                <a:sym typeface="Work Sans Light"/>
              </a:rPr>
              <a:t>SISTEMA DE GESTIÓN Y CONTROL DE INVENTARIO </a:t>
            </a:r>
            <a:endParaRPr/>
          </a:p>
          <a:p>
            <a:pPr marL="0" marR="0" lvl="0" indent="0" algn="ctr" rtl="0">
              <a:spcBef>
                <a:spcPts val="0"/>
              </a:spcBef>
              <a:spcAft>
                <a:spcPts val="0"/>
              </a:spcAft>
              <a:buNone/>
            </a:pPr>
            <a:r>
              <a:rPr lang="es-ES" sz="3600">
                <a:solidFill>
                  <a:schemeClr val="lt1"/>
                </a:solidFill>
                <a:latin typeface="Work Sans Light"/>
                <a:ea typeface="Work Sans Light"/>
                <a:cs typeface="Work Sans Light"/>
                <a:sym typeface="Work Sans Light"/>
              </a:rPr>
              <a:t>AXXION SYSTEM</a:t>
            </a:r>
            <a:endParaRPr/>
          </a:p>
        </p:txBody>
      </p:sp>
      <p:cxnSp>
        <p:nvCxnSpPr>
          <p:cNvPr id="108" name="Google Shape;108;p2"/>
          <p:cNvCxnSpPr/>
          <p:nvPr/>
        </p:nvCxnSpPr>
        <p:spPr>
          <a:xfrm>
            <a:off x="5227899" y="3321934"/>
            <a:ext cx="1736203" cy="0"/>
          </a:xfrm>
          <a:prstGeom prst="straightConnector1">
            <a:avLst/>
          </a:prstGeom>
          <a:noFill/>
          <a:ln w="9525" cap="flat" cmpd="sng">
            <a:solidFill>
              <a:schemeClr val="lt1"/>
            </a:solidFill>
            <a:prstDash val="solid"/>
            <a:miter lim="800000"/>
            <a:headEnd type="none" w="sm" len="sm"/>
            <a:tailEnd type="none" w="sm" len="sm"/>
          </a:ln>
        </p:spPr>
      </p:cxnSp>
      <p:sp>
        <p:nvSpPr>
          <p:cNvPr id="109" name="Google Shape;109;p2"/>
          <p:cNvSpPr txBox="1"/>
          <p:nvPr/>
        </p:nvSpPr>
        <p:spPr>
          <a:xfrm>
            <a:off x="4168816" y="3463724"/>
            <a:ext cx="3854368" cy="83099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1600">
                <a:solidFill>
                  <a:schemeClr val="lt1"/>
                </a:solidFill>
                <a:latin typeface="Work Sans Light"/>
                <a:ea typeface="Work Sans Light"/>
                <a:cs typeface="Work Sans Light"/>
                <a:sym typeface="Work Sans Light"/>
              </a:rPr>
              <a:t>Cristian Camilo Cifuentes Gaona</a:t>
            </a:r>
            <a:endParaRPr/>
          </a:p>
          <a:p>
            <a:pPr marL="0" marR="0" lvl="0" indent="0" algn="ctr" rtl="0">
              <a:spcBef>
                <a:spcPts val="0"/>
              </a:spcBef>
              <a:spcAft>
                <a:spcPts val="0"/>
              </a:spcAft>
              <a:buNone/>
            </a:pPr>
            <a:r>
              <a:rPr lang="es-ES" sz="1600">
                <a:solidFill>
                  <a:schemeClr val="lt1"/>
                </a:solidFill>
                <a:latin typeface="Work Sans Light"/>
                <a:ea typeface="Work Sans Light"/>
                <a:cs typeface="Work Sans Light"/>
                <a:sym typeface="Work Sans Light"/>
              </a:rPr>
              <a:t>Julián Andrés Vargas Aguilar</a:t>
            </a:r>
            <a:endParaRPr/>
          </a:p>
          <a:p>
            <a:pPr marL="0" marR="0" lvl="0" indent="0" algn="ctr" rtl="0">
              <a:spcBef>
                <a:spcPts val="0"/>
              </a:spcBef>
              <a:spcAft>
                <a:spcPts val="0"/>
              </a:spcAft>
              <a:buNone/>
            </a:pPr>
            <a:r>
              <a:rPr lang="es-ES" sz="1600">
                <a:solidFill>
                  <a:schemeClr val="lt1"/>
                </a:solidFill>
                <a:latin typeface="Work Sans Light"/>
                <a:ea typeface="Work Sans Light"/>
                <a:cs typeface="Work Sans Light"/>
                <a:sym typeface="Work Sans Light"/>
              </a:rPr>
              <a:t>Rudver Guependo Vanegas </a:t>
            </a:r>
            <a:endParaRPr/>
          </a:p>
        </p:txBody>
      </p:sp>
      <p:sp>
        <p:nvSpPr>
          <p:cNvPr id="110" name="Google Shape;110;p2"/>
          <p:cNvSpPr txBox="1"/>
          <p:nvPr/>
        </p:nvSpPr>
        <p:spPr>
          <a:xfrm>
            <a:off x="1068888" y="5279998"/>
            <a:ext cx="10054224" cy="107721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1600" b="1">
                <a:solidFill>
                  <a:schemeClr val="lt1"/>
                </a:solidFill>
                <a:latin typeface="Work Sans Light"/>
                <a:ea typeface="Work Sans Light"/>
                <a:cs typeface="Work Sans Light"/>
                <a:sym typeface="Work Sans Light"/>
              </a:rPr>
              <a:t>Servicio Nacional de Aprendizaje –SENA, Centro de Electricidad Electrónica y Telecomunicaciones</a:t>
            </a:r>
            <a:endParaRPr/>
          </a:p>
          <a:p>
            <a:pPr marL="0" marR="0" lvl="0" indent="0" algn="ctr" rtl="0">
              <a:spcBef>
                <a:spcPts val="0"/>
              </a:spcBef>
              <a:spcAft>
                <a:spcPts val="0"/>
              </a:spcAft>
              <a:buNone/>
            </a:pPr>
            <a:r>
              <a:rPr lang="es-ES" sz="1600" b="1">
                <a:solidFill>
                  <a:schemeClr val="lt1"/>
                </a:solidFill>
                <a:latin typeface="Work Sans Light"/>
                <a:ea typeface="Work Sans Light"/>
                <a:cs typeface="Work Sans Light"/>
                <a:sym typeface="Work Sans Light"/>
              </a:rPr>
              <a:t>Técnico en Programación de Software - TPS, Primer Trimestre</a:t>
            </a:r>
            <a:endParaRPr/>
          </a:p>
          <a:p>
            <a:pPr marL="0" marR="0" lvl="0" indent="0" algn="ctr" rtl="0">
              <a:spcBef>
                <a:spcPts val="0"/>
              </a:spcBef>
              <a:spcAft>
                <a:spcPts val="0"/>
              </a:spcAft>
              <a:buNone/>
            </a:pPr>
            <a:r>
              <a:rPr lang="es-ES" sz="1600" b="1">
                <a:solidFill>
                  <a:schemeClr val="lt1"/>
                </a:solidFill>
                <a:latin typeface="Work Sans Light"/>
                <a:ea typeface="Work Sans Light"/>
                <a:cs typeface="Work Sans Light"/>
                <a:sym typeface="Work Sans Light"/>
              </a:rPr>
              <a:t>Instructor Albeiro Ramos</a:t>
            </a:r>
            <a:endParaRPr/>
          </a:p>
          <a:p>
            <a:pPr marL="0" marR="0" lvl="0" indent="0" algn="ctr" rtl="0">
              <a:spcBef>
                <a:spcPts val="0"/>
              </a:spcBef>
              <a:spcAft>
                <a:spcPts val="0"/>
              </a:spcAft>
              <a:buNone/>
            </a:pPr>
            <a:r>
              <a:rPr lang="es-ES" sz="1600" b="1">
                <a:solidFill>
                  <a:schemeClr val="lt1"/>
                </a:solidFill>
                <a:latin typeface="Work Sans Light"/>
                <a:ea typeface="Work Sans Light"/>
                <a:cs typeface="Work Sans Light"/>
                <a:sym typeface="Work Sans Light"/>
              </a:rPr>
              <a:t>Bogotá, 25 de marzo de 2023</a:t>
            </a:r>
            <a:endParaRPr sz="1600" b="1">
              <a:solidFill>
                <a:schemeClr val="lt1"/>
              </a:solidFill>
              <a:latin typeface="Work Sans Light"/>
              <a:ea typeface="Work Sans Light"/>
              <a:cs typeface="Work Sans Light"/>
              <a:sym typeface="Work Sans Light"/>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4"/>
        <p:cNvGrpSpPr/>
        <p:nvPr/>
      </p:nvGrpSpPr>
      <p:grpSpPr>
        <a:xfrm>
          <a:off x="0" y="0"/>
          <a:ext cx="0" cy="0"/>
          <a:chOff x="0" y="0"/>
          <a:chExt cx="0" cy="0"/>
        </a:xfrm>
      </p:grpSpPr>
      <p:sp>
        <p:nvSpPr>
          <p:cNvPr id="116" name="Google Shape;116;p3"/>
          <p:cNvSpPr/>
          <p:nvPr/>
        </p:nvSpPr>
        <p:spPr>
          <a:xfrm>
            <a:off x="1157468" y="2685327"/>
            <a:ext cx="2939970" cy="347242"/>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7" name="Google Shape;117;p3"/>
          <p:cNvSpPr txBox="1"/>
          <p:nvPr/>
        </p:nvSpPr>
        <p:spPr>
          <a:xfrm>
            <a:off x="330520" y="-1"/>
            <a:ext cx="3514800" cy="6765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38AA00"/>
              </a:buClr>
              <a:buSzPts val="3600"/>
              <a:buFont typeface="Work Sans Light"/>
              <a:buNone/>
            </a:pPr>
            <a:r>
              <a:rPr lang="es-ES" sz="3600">
                <a:solidFill>
                  <a:srgbClr val="38AA00"/>
                </a:solidFill>
                <a:latin typeface="Work Sans Light"/>
                <a:ea typeface="Work Sans Light"/>
                <a:cs typeface="Work Sans Light"/>
                <a:sym typeface="Work Sans Light"/>
              </a:rPr>
              <a:t>Introducción</a:t>
            </a:r>
            <a:endParaRPr/>
          </a:p>
        </p:txBody>
      </p:sp>
      <p:sp>
        <p:nvSpPr>
          <p:cNvPr id="118" name="Google Shape;118;p3"/>
          <p:cNvSpPr txBox="1"/>
          <p:nvPr/>
        </p:nvSpPr>
        <p:spPr>
          <a:xfrm>
            <a:off x="330525" y="445125"/>
            <a:ext cx="6260700" cy="7726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600" dirty="0">
                <a:solidFill>
                  <a:schemeClr val="dk1"/>
                </a:solidFill>
                <a:latin typeface="Work Sans Light"/>
                <a:ea typeface="Work Sans Light"/>
                <a:cs typeface="Work Sans Light"/>
                <a:sym typeface="Work Sans Light"/>
              </a:rPr>
              <a:t>En el dinámico sector de producción de eventos y audiovisuales, la eficiencia operativa es un factor crítico de éxito. Nuestra propuesta se centra en la división "Soluciones Tecnológicas Avanzadas para Eventos y Producciones" de la empresa Teleperformance, una entidad líder en el alquiler de equipos audiovisuales y de producción de alta gama a nivel nacional. El producto que presentamos, denominado AXXION SYSTEM, es un Sistema de Información Web diseñado a medida para responder a las complejas necesidades de gestión de activos tecnológicos en este entorno exigente.</a:t>
            </a:r>
            <a:endParaRPr sz="1600" dirty="0">
              <a:solidFill>
                <a:schemeClr val="dk1"/>
              </a:solidFill>
              <a:latin typeface="Work Sans Light"/>
              <a:ea typeface="Work Sans Light"/>
              <a:cs typeface="Work Sans Light"/>
              <a:sym typeface="Work Sans Light"/>
            </a:endParaRPr>
          </a:p>
          <a:p>
            <a:pPr marL="0" marR="0" lvl="0" indent="0" algn="l" rtl="0">
              <a:spcBef>
                <a:spcPts val="0"/>
              </a:spcBef>
              <a:spcAft>
                <a:spcPts val="0"/>
              </a:spcAft>
              <a:buNone/>
            </a:pPr>
            <a:endParaRPr sz="1600" dirty="0">
              <a:solidFill>
                <a:schemeClr val="dk1"/>
              </a:solidFill>
              <a:latin typeface="Work Sans Light"/>
              <a:ea typeface="Work Sans Light"/>
              <a:cs typeface="Work Sans Light"/>
              <a:sym typeface="Work Sans Light"/>
            </a:endParaRPr>
          </a:p>
          <a:p>
            <a:pPr marL="0" marR="0" lvl="0" indent="0" algn="l" rtl="0">
              <a:spcBef>
                <a:spcPts val="0"/>
              </a:spcBef>
              <a:spcAft>
                <a:spcPts val="0"/>
              </a:spcAft>
              <a:buNone/>
            </a:pPr>
            <a:endParaRPr sz="1600" dirty="0">
              <a:solidFill>
                <a:schemeClr val="dk1"/>
              </a:solidFill>
              <a:latin typeface="Work Sans Light"/>
              <a:ea typeface="Work Sans Light"/>
              <a:cs typeface="Work Sans Light"/>
              <a:sym typeface="Work Sans Light"/>
            </a:endParaRPr>
          </a:p>
          <a:p>
            <a:pPr marL="0" marR="0" lvl="0" indent="0" algn="l" rtl="0">
              <a:spcBef>
                <a:spcPts val="0"/>
              </a:spcBef>
              <a:spcAft>
                <a:spcPts val="0"/>
              </a:spcAft>
              <a:buNone/>
            </a:pPr>
            <a:r>
              <a:rPr lang="es-ES" sz="1600" dirty="0">
                <a:solidFill>
                  <a:schemeClr val="dk1"/>
                </a:solidFill>
                <a:latin typeface="Work Sans Light"/>
                <a:ea typeface="Work Sans Light"/>
                <a:cs typeface="Work Sans Light"/>
                <a:sym typeface="Work Sans Light"/>
              </a:rPr>
              <a:t>"En esta presentación, expondremos el problema central que AXXION SYSTEM busca resolver: la ineficiencia generada por el seguimiento manual de inventario, la lentitud en los procesos de alquiler y la gestión inconsistente del mantenimiento. </a:t>
            </a:r>
            <a:endParaRPr sz="1600" dirty="0">
              <a:solidFill>
                <a:schemeClr val="dk1"/>
              </a:solidFill>
              <a:latin typeface="Work Sans Light"/>
              <a:ea typeface="Work Sans Light"/>
              <a:cs typeface="Work Sans Light"/>
              <a:sym typeface="Work Sans Light"/>
            </a:endParaRPr>
          </a:p>
          <a:p>
            <a:pPr marL="0" marR="0" lvl="0" indent="0" algn="l" rtl="0">
              <a:spcBef>
                <a:spcPts val="0"/>
              </a:spcBef>
              <a:spcAft>
                <a:spcPts val="0"/>
              </a:spcAft>
              <a:buNone/>
            </a:pPr>
            <a:endParaRPr sz="1600" dirty="0">
              <a:solidFill>
                <a:schemeClr val="dk1"/>
              </a:solidFill>
              <a:latin typeface="Work Sans Light"/>
              <a:ea typeface="Work Sans Light"/>
              <a:cs typeface="Work Sans Light"/>
              <a:sym typeface="Work Sans Light"/>
            </a:endParaRPr>
          </a:p>
          <a:p>
            <a:pPr marL="0" marR="0" lvl="0" indent="0" algn="l" rtl="0">
              <a:spcBef>
                <a:spcPts val="0"/>
              </a:spcBef>
              <a:spcAft>
                <a:spcPts val="0"/>
              </a:spcAft>
              <a:buNone/>
            </a:pPr>
            <a:r>
              <a:rPr lang="es-ES" sz="1600" dirty="0">
                <a:solidFill>
                  <a:schemeClr val="dk1"/>
                </a:solidFill>
                <a:latin typeface="Work Sans Light"/>
                <a:ea typeface="Work Sans Light"/>
                <a:cs typeface="Work Sans Light"/>
                <a:sym typeface="Work Sans Light"/>
              </a:rPr>
              <a:t>A continuación, definiremos los Objetivos del proyecto, tanto generales como específicos, que guían su desarrollo. Explicaremos la Justificación de la solución, destacando su aporte estratégico y operativo. </a:t>
            </a:r>
            <a:endParaRPr sz="1600" dirty="0">
              <a:solidFill>
                <a:schemeClr val="dk1"/>
              </a:solidFill>
              <a:latin typeface="Work Sans Light"/>
              <a:ea typeface="Work Sans Light"/>
              <a:cs typeface="Work Sans Light"/>
              <a:sym typeface="Work Sans Light"/>
            </a:endParaRPr>
          </a:p>
          <a:p>
            <a:pPr marL="0" marR="0" lvl="0" indent="0" algn="l" rtl="0">
              <a:spcBef>
                <a:spcPts val="0"/>
              </a:spcBef>
              <a:spcAft>
                <a:spcPts val="0"/>
              </a:spcAft>
              <a:buNone/>
            </a:pPr>
            <a:endParaRPr sz="1600" dirty="0">
              <a:solidFill>
                <a:schemeClr val="dk1"/>
              </a:solidFill>
              <a:latin typeface="Work Sans Light"/>
              <a:ea typeface="Work Sans Light"/>
              <a:cs typeface="Work Sans Light"/>
              <a:sym typeface="Work Sans Light"/>
            </a:endParaRPr>
          </a:p>
          <a:p>
            <a:pPr marL="0" marR="0" lvl="0" indent="0" algn="l" rtl="0">
              <a:spcBef>
                <a:spcPts val="0"/>
              </a:spcBef>
              <a:spcAft>
                <a:spcPts val="0"/>
              </a:spcAft>
              <a:buNone/>
            </a:pPr>
            <a:r>
              <a:rPr lang="es-ES" sz="1600" dirty="0">
                <a:solidFill>
                  <a:schemeClr val="dk1"/>
                </a:solidFill>
                <a:latin typeface="Work Sans Light"/>
                <a:ea typeface="Work Sans Light"/>
                <a:cs typeface="Work Sans Light"/>
                <a:sym typeface="Work Sans Light"/>
              </a:rPr>
              <a:t>Finalmente, delimitaremos el Alcance del sistema, aclarando sus funcionalidades clave y lo que queda fuera de su ámbito para ofrecer una visión clara y completa del proyecto."</a:t>
            </a:r>
            <a:endParaRPr sz="1600" dirty="0">
              <a:solidFill>
                <a:schemeClr val="dk1"/>
              </a:solidFill>
              <a:latin typeface="Work Sans Light"/>
              <a:ea typeface="Work Sans Light"/>
              <a:cs typeface="Work Sans Light"/>
              <a:sym typeface="Work Sans Light"/>
            </a:endParaRPr>
          </a:p>
          <a:p>
            <a:pPr marL="0" marR="0" lvl="0" indent="0" algn="l" rtl="0">
              <a:spcBef>
                <a:spcPts val="0"/>
              </a:spcBef>
              <a:spcAft>
                <a:spcPts val="0"/>
              </a:spcAft>
              <a:buNone/>
            </a:pPr>
            <a:endParaRPr sz="1600" dirty="0">
              <a:solidFill>
                <a:schemeClr val="dk1"/>
              </a:solidFill>
              <a:latin typeface="Work Sans Light"/>
              <a:ea typeface="Work Sans Light"/>
              <a:cs typeface="Work Sans Light"/>
              <a:sym typeface="Work Sans Light"/>
            </a:endParaRPr>
          </a:p>
          <a:p>
            <a:pPr marL="0" marR="0" lvl="0" indent="0" algn="l" rtl="0">
              <a:spcBef>
                <a:spcPts val="0"/>
              </a:spcBef>
              <a:spcAft>
                <a:spcPts val="0"/>
              </a:spcAft>
              <a:buNone/>
            </a:pPr>
            <a:endParaRPr sz="1600" dirty="0">
              <a:solidFill>
                <a:schemeClr val="dk1"/>
              </a:solidFill>
              <a:latin typeface="Work Sans Light"/>
              <a:ea typeface="Work Sans Light"/>
              <a:cs typeface="Work Sans Light"/>
              <a:sym typeface="Work Sans Light"/>
            </a:endParaRPr>
          </a:p>
          <a:p>
            <a:pPr marL="0" marR="0" lvl="0" indent="0" algn="l" rtl="0">
              <a:spcBef>
                <a:spcPts val="0"/>
              </a:spcBef>
              <a:spcAft>
                <a:spcPts val="0"/>
              </a:spcAft>
              <a:buNone/>
            </a:pPr>
            <a:endParaRPr sz="1600" dirty="0">
              <a:solidFill>
                <a:schemeClr val="dk1"/>
              </a:solidFill>
              <a:latin typeface="Work Sans Light"/>
              <a:ea typeface="Work Sans Light"/>
              <a:cs typeface="Work Sans Light"/>
              <a:sym typeface="Work Sans Light"/>
            </a:endParaRPr>
          </a:p>
          <a:p>
            <a:pPr marL="0" marR="0" lvl="0" indent="0" algn="l" rtl="0">
              <a:spcBef>
                <a:spcPts val="0"/>
              </a:spcBef>
              <a:spcAft>
                <a:spcPts val="0"/>
              </a:spcAft>
              <a:buNone/>
            </a:pPr>
            <a:endParaRPr sz="1600" dirty="0">
              <a:solidFill>
                <a:schemeClr val="dk1"/>
              </a:solidFill>
              <a:latin typeface="Work Sans Light"/>
              <a:ea typeface="Work Sans Light"/>
              <a:cs typeface="Work Sans Light"/>
              <a:sym typeface="Work Sans Light"/>
            </a:endParaRPr>
          </a:p>
          <a:p>
            <a:pPr marL="0" marR="0" lvl="0" indent="0" algn="l" rtl="0">
              <a:spcBef>
                <a:spcPts val="0"/>
              </a:spcBef>
              <a:spcAft>
                <a:spcPts val="0"/>
              </a:spcAft>
              <a:buNone/>
            </a:pPr>
            <a:endParaRPr sz="1600" dirty="0">
              <a:solidFill>
                <a:schemeClr val="dk1"/>
              </a:solidFill>
              <a:latin typeface="Work Sans Light"/>
              <a:ea typeface="Work Sans Light"/>
              <a:cs typeface="Work Sans Light"/>
              <a:sym typeface="Work Sans Light"/>
            </a:endParaRPr>
          </a:p>
          <a:p>
            <a:pPr marL="0" marR="0" lvl="0" indent="0" algn="l" rtl="0">
              <a:spcBef>
                <a:spcPts val="0"/>
              </a:spcBef>
              <a:spcAft>
                <a:spcPts val="0"/>
              </a:spcAft>
              <a:buNone/>
            </a:pPr>
            <a:endParaRPr sz="1600" dirty="0">
              <a:solidFill>
                <a:schemeClr val="dk1"/>
              </a:solidFill>
              <a:latin typeface="Work Sans Light"/>
              <a:ea typeface="Work Sans Light"/>
              <a:cs typeface="Work Sans Light"/>
              <a:sym typeface="Work Sans Light"/>
            </a:endParaRPr>
          </a:p>
        </p:txBody>
      </p:sp>
      <p:pic>
        <p:nvPicPr>
          <p:cNvPr id="4100" name="Picture 4" descr="The Importance of Electronic Gadgets - XamTrade">
            <a:extLst>
              <a:ext uri="{FF2B5EF4-FFF2-40B4-BE49-F238E27FC236}">
                <a16:creationId xmlns:a16="http://schemas.microsoft.com/office/drawing/2014/main" id="{8DE9CF6A-935C-DC9B-DF41-A8E23EA42B2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91224" y="0"/>
            <a:ext cx="5600775" cy="6858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22">
          <a:extLst>
            <a:ext uri="{FF2B5EF4-FFF2-40B4-BE49-F238E27FC236}">
              <a16:creationId xmlns:a16="http://schemas.microsoft.com/office/drawing/2014/main" id="{D0BE052A-8EF3-6AE1-5393-9CA7DD6E3DAE}"/>
            </a:ext>
          </a:extLst>
        </p:cNvPr>
        <p:cNvGrpSpPr/>
        <p:nvPr/>
      </p:nvGrpSpPr>
      <p:grpSpPr>
        <a:xfrm>
          <a:off x="0" y="0"/>
          <a:ext cx="0" cy="0"/>
          <a:chOff x="0" y="0"/>
          <a:chExt cx="0" cy="0"/>
        </a:xfrm>
      </p:grpSpPr>
      <p:sp>
        <p:nvSpPr>
          <p:cNvPr id="123" name="Google Shape;123;p6">
            <a:extLst>
              <a:ext uri="{FF2B5EF4-FFF2-40B4-BE49-F238E27FC236}">
                <a16:creationId xmlns:a16="http://schemas.microsoft.com/office/drawing/2014/main" id="{F2FCA65E-8FCA-5A5D-D087-2633C846AEBF}"/>
              </a:ext>
            </a:extLst>
          </p:cNvPr>
          <p:cNvSpPr txBox="1"/>
          <p:nvPr/>
        </p:nvSpPr>
        <p:spPr>
          <a:xfrm>
            <a:off x="456236" y="457723"/>
            <a:ext cx="10515600" cy="676598"/>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0C0C0C"/>
              </a:buClr>
              <a:buSzPts val="4400"/>
              <a:buFont typeface="Work Sans Medium"/>
              <a:buNone/>
            </a:pPr>
            <a:r>
              <a:rPr lang="es-ES" sz="4400">
                <a:solidFill>
                  <a:srgbClr val="0C0C0C"/>
                </a:solidFill>
                <a:latin typeface="Work Sans Medium"/>
                <a:ea typeface="Work Sans Medium"/>
                <a:cs typeface="Work Sans Medium"/>
                <a:sym typeface="Work Sans Medium"/>
              </a:rPr>
              <a:t>Problema</a:t>
            </a:r>
            <a:endParaRPr/>
          </a:p>
        </p:txBody>
      </p:sp>
      <p:sp>
        <p:nvSpPr>
          <p:cNvPr id="124" name="Google Shape;124;p6">
            <a:extLst>
              <a:ext uri="{FF2B5EF4-FFF2-40B4-BE49-F238E27FC236}">
                <a16:creationId xmlns:a16="http://schemas.microsoft.com/office/drawing/2014/main" id="{21AACBB1-3AE6-38FC-CCA7-05A128D1D41C}"/>
              </a:ext>
            </a:extLst>
          </p:cNvPr>
          <p:cNvSpPr txBox="1"/>
          <p:nvPr/>
        </p:nvSpPr>
        <p:spPr>
          <a:xfrm>
            <a:off x="189940" y="1375405"/>
            <a:ext cx="11447293" cy="3046948"/>
          </a:xfrm>
          <a:prstGeom prst="rect">
            <a:avLst/>
          </a:prstGeom>
          <a:noFill/>
          <a:ln>
            <a:noFill/>
          </a:ln>
        </p:spPr>
        <p:txBody>
          <a:bodyPr spcFirstLastPara="1" wrap="square" lIns="91425" tIns="45700" rIns="91425" bIns="45700" anchor="t" anchorCtr="0">
            <a:spAutoFit/>
          </a:bodyPr>
          <a:lstStyle/>
          <a:p>
            <a:pPr lvl="5" indent="457200" algn="just">
              <a:lnSpc>
                <a:spcPct val="200000"/>
              </a:lnSpc>
            </a:pPr>
            <a:r>
              <a:rPr lang="es-ES" sz="1200" dirty="0">
                <a:solidFill>
                  <a:schemeClr val="dk1"/>
                </a:solidFill>
                <a:latin typeface="Work Sans Light"/>
                <a:ea typeface="Work Sans Light"/>
                <a:cs typeface="Work Sans Light"/>
                <a:sym typeface="Work Sans Light"/>
              </a:rPr>
              <a:t>Teleperformance, con su división "Soluciones Tecnológicas Avanzadas para Eventos y Producciones" ubicada en Bogotá, se dedica al alquiler de equipos audiovisuales y de producción de alta gama. Su mercado abarca productoras de eventos, agencias de marketing y empresas de producción audiovisual a nivel nacional, ofreciendo tecnología de punta para proyectos de diversa envergadura.</a:t>
            </a:r>
            <a:endParaRPr dirty="0"/>
          </a:p>
          <a:p>
            <a:pPr lvl="2" indent="457200" algn="just">
              <a:lnSpc>
                <a:spcPct val="200000"/>
              </a:lnSpc>
            </a:pPr>
            <a:endParaRPr lang="es-CO" sz="1200" dirty="0">
              <a:solidFill>
                <a:schemeClr val="dk1"/>
              </a:solidFill>
              <a:latin typeface="Work Sans Light"/>
              <a:ea typeface="Work Sans Light"/>
              <a:cs typeface="Work Sans Light"/>
              <a:sym typeface="Work Sans Light"/>
            </a:endParaRPr>
          </a:p>
          <a:p>
            <a:pPr lvl="2" indent="457200" algn="just">
              <a:lnSpc>
                <a:spcPct val="200000"/>
              </a:lnSpc>
            </a:pPr>
            <a:r>
              <a:rPr lang="es-CO" sz="1200" dirty="0">
                <a:solidFill>
                  <a:schemeClr val="dk1"/>
                </a:solidFill>
                <a:latin typeface="Work Sans Light"/>
                <a:ea typeface="Work Sans Light"/>
                <a:cs typeface="Work Sans Light"/>
                <a:sym typeface="Work Sans Light"/>
              </a:rPr>
              <a:t>Para que la empresa cumpla con su funcionamiento, consideran procesos fundamentales como: El inventario de activos Tecnológicos, alquiler y mantenimiento de los mismo. Para la comprensión de los procesos planteados, se realizo una recolección de datos a través de encuestas, utilizando como instrumento los cuestionarios estructurados. Estas fueron aplicadas al personal de la empresa, como gerentes de operación, coordinadores de almacén, técnicos y ejecutivos de cuentas de alquiler</a:t>
            </a:r>
            <a:endParaRPr sz="1200" dirty="0">
              <a:solidFill>
                <a:schemeClr val="dk1"/>
              </a:solidFill>
              <a:latin typeface="Work Sans Light"/>
              <a:ea typeface="Work Sans Light"/>
              <a:cs typeface="Work Sans Light"/>
              <a:sym typeface="Work Sans Light"/>
            </a:endParaRPr>
          </a:p>
        </p:txBody>
      </p:sp>
      <p:pic>
        <p:nvPicPr>
          <p:cNvPr id="125" name="Google Shape;125;p6">
            <a:extLst>
              <a:ext uri="{FF2B5EF4-FFF2-40B4-BE49-F238E27FC236}">
                <a16:creationId xmlns:a16="http://schemas.microsoft.com/office/drawing/2014/main" id="{B4863E3D-B102-1C31-1329-A185CF9C93EA}"/>
              </a:ext>
            </a:extLst>
          </p:cNvPr>
          <p:cNvPicPr preferRelativeResize="0"/>
          <p:nvPr/>
        </p:nvPicPr>
        <p:blipFill>
          <a:blip r:embed="rId4">
            <a:alphaModFix/>
          </a:blip>
          <a:stretch>
            <a:fillRect/>
          </a:stretch>
        </p:blipFill>
        <p:spPr>
          <a:xfrm>
            <a:off x="10057745" y="457730"/>
            <a:ext cx="874605" cy="676601"/>
          </a:xfrm>
          <a:prstGeom prst="rect">
            <a:avLst/>
          </a:prstGeom>
          <a:noFill/>
          <a:ln>
            <a:noFill/>
          </a:ln>
        </p:spPr>
      </p:pic>
    </p:spTree>
    <p:extLst>
      <p:ext uri="{BB962C8B-B14F-4D97-AF65-F5344CB8AC3E}">
        <p14:creationId xmlns:p14="http://schemas.microsoft.com/office/powerpoint/2010/main" val="7591939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22"/>
        <p:cNvGrpSpPr/>
        <p:nvPr/>
      </p:nvGrpSpPr>
      <p:grpSpPr>
        <a:xfrm>
          <a:off x="0" y="0"/>
          <a:ext cx="0" cy="0"/>
          <a:chOff x="0" y="0"/>
          <a:chExt cx="0" cy="0"/>
        </a:xfrm>
      </p:grpSpPr>
      <p:sp>
        <p:nvSpPr>
          <p:cNvPr id="123" name="Google Shape;123;p6"/>
          <p:cNvSpPr txBox="1"/>
          <p:nvPr/>
        </p:nvSpPr>
        <p:spPr>
          <a:xfrm>
            <a:off x="456236" y="457723"/>
            <a:ext cx="10515600" cy="676598"/>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0C0C0C"/>
              </a:buClr>
              <a:buSzPts val="4400"/>
              <a:buFont typeface="Work Sans Medium"/>
              <a:buNone/>
            </a:pPr>
            <a:r>
              <a:rPr lang="es-ES" sz="4400">
                <a:solidFill>
                  <a:srgbClr val="0C0C0C"/>
                </a:solidFill>
                <a:latin typeface="Work Sans Medium"/>
                <a:ea typeface="Work Sans Medium"/>
                <a:cs typeface="Work Sans Medium"/>
                <a:sym typeface="Work Sans Medium"/>
              </a:rPr>
              <a:t>Problema</a:t>
            </a:r>
            <a:endParaRPr/>
          </a:p>
        </p:txBody>
      </p:sp>
      <p:sp>
        <p:nvSpPr>
          <p:cNvPr id="124" name="Google Shape;124;p6"/>
          <p:cNvSpPr txBox="1"/>
          <p:nvPr/>
        </p:nvSpPr>
        <p:spPr>
          <a:xfrm>
            <a:off x="151840" y="1213029"/>
            <a:ext cx="11447293" cy="4431942"/>
          </a:xfrm>
          <a:prstGeom prst="rect">
            <a:avLst/>
          </a:prstGeom>
          <a:noFill/>
          <a:ln>
            <a:noFill/>
          </a:ln>
        </p:spPr>
        <p:txBody>
          <a:bodyPr spcFirstLastPara="1" wrap="square" lIns="91425" tIns="45700" rIns="91425" bIns="45700" anchor="t" anchorCtr="0">
            <a:spAutoFit/>
          </a:bodyPr>
          <a:lstStyle/>
          <a:p>
            <a:pPr lvl="2">
              <a:lnSpc>
                <a:spcPct val="150000"/>
              </a:lnSpc>
            </a:pPr>
            <a:endParaRPr sz="1200" dirty="0">
              <a:solidFill>
                <a:schemeClr val="dk1"/>
              </a:solidFill>
              <a:latin typeface="Work Sans Light"/>
              <a:ea typeface="Work Sans Light"/>
              <a:cs typeface="Work Sans Light"/>
              <a:sym typeface="Work Sans Light"/>
            </a:endParaRPr>
          </a:p>
          <a:p>
            <a:pPr lvl="5" indent="457200" algn="just">
              <a:lnSpc>
                <a:spcPct val="200000"/>
              </a:lnSpc>
            </a:pPr>
            <a:r>
              <a:rPr lang="es-ES" sz="1200" dirty="0">
                <a:solidFill>
                  <a:schemeClr val="dk1"/>
                </a:solidFill>
                <a:latin typeface="Work Sans Light"/>
                <a:ea typeface="Work Sans Light"/>
                <a:cs typeface="Work Sans Light"/>
                <a:sym typeface="Work Sans Light"/>
              </a:rPr>
              <a:t>Actualmente, el seguimiento del inventario se realiza con hojas de cálculo compartidas y registros manuales, lo que ocasiona discrepancias frecuentes entre el stock físico y el registrado. La falta de visibilidad en tiempo real sobre la ubicación exacta y el estado de cada activo (por número de serie) dificulta la planificación, genera retrasos en la preparación de equipos y aumenta el riesgo de pérdidas o doble asignación. </a:t>
            </a:r>
            <a:endParaRPr dirty="0"/>
          </a:p>
          <a:p>
            <a:pPr lvl="2">
              <a:lnSpc>
                <a:spcPct val="200000"/>
              </a:lnSpc>
            </a:pPr>
            <a:endParaRPr sz="1200" dirty="0">
              <a:solidFill>
                <a:schemeClr val="dk1"/>
              </a:solidFill>
              <a:latin typeface="Work Sans Light"/>
              <a:ea typeface="Work Sans Light"/>
              <a:cs typeface="Work Sans Light"/>
              <a:sym typeface="Work Sans Light"/>
            </a:endParaRPr>
          </a:p>
          <a:p>
            <a:pPr lvl="5" indent="457200" algn="just">
              <a:lnSpc>
                <a:spcPct val="200000"/>
              </a:lnSpc>
            </a:pPr>
            <a:r>
              <a:rPr lang="es-ES" sz="1200" dirty="0">
                <a:solidFill>
                  <a:schemeClr val="dk1"/>
                </a:solidFill>
                <a:latin typeface="Work Sans Light"/>
                <a:sym typeface="Work Sans Light"/>
              </a:rPr>
              <a:t>La creación de cotizaciones y pedidos de alquiler es un proceso lento, ya que los Ejecutivos de Cuentas deben consultar múltiples fuentes (emails, hojas de cálculo, preguntar a almacén) para confirmar la disponibilidad de equipos específicos. Los procesos de check-out y check-in dependen de formularios en papel, lo que retrasa la actualización del estado de los equipos y la facturación.</a:t>
            </a:r>
            <a:endParaRPr sz="1200" dirty="0">
              <a:solidFill>
                <a:schemeClr val="dk1"/>
              </a:solidFill>
              <a:latin typeface="Work Sans Light"/>
            </a:endParaRPr>
          </a:p>
          <a:p>
            <a:pPr lvl="5" indent="457200" algn="just">
              <a:lnSpc>
                <a:spcPct val="200000"/>
              </a:lnSpc>
            </a:pPr>
            <a:endParaRPr sz="1200" dirty="0">
              <a:solidFill>
                <a:schemeClr val="dk1"/>
              </a:solidFill>
              <a:latin typeface="Work Sans Light"/>
              <a:sym typeface="Work Sans Light"/>
            </a:endParaRPr>
          </a:p>
          <a:p>
            <a:pPr lvl="5" indent="457200" algn="just">
              <a:lnSpc>
                <a:spcPct val="200000"/>
              </a:lnSpc>
            </a:pPr>
            <a:r>
              <a:rPr lang="es-ES" sz="1200" dirty="0">
                <a:solidFill>
                  <a:schemeClr val="dk1"/>
                </a:solidFill>
                <a:latin typeface="Work Sans Light"/>
                <a:sym typeface="Work Sans Light"/>
              </a:rPr>
              <a:t>La programación y seguimiento del mantenimiento preventivo es inconsistente, basándose en recordatorios manuales y la memoria del personal técnico. El registro de mantenimientos correctivos y el historial de reparaciones por activo es fragmentado, dificultando la identificación de equipos problemáticos o la planificación de reemplazos.</a:t>
            </a:r>
            <a:endParaRPr sz="1200" dirty="0">
              <a:solidFill>
                <a:schemeClr val="dk1"/>
              </a:solidFill>
              <a:latin typeface="Work Sans Light"/>
              <a:sym typeface="Work Sans Light"/>
            </a:endParaRPr>
          </a:p>
        </p:txBody>
      </p:sp>
      <p:pic>
        <p:nvPicPr>
          <p:cNvPr id="125" name="Google Shape;125;p6"/>
          <p:cNvPicPr preferRelativeResize="0"/>
          <p:nvPr/>
        </p:nvPicPr>
        <p:blipFill>
          <a:blip r:embed="rId4">
            <a:alphaModFix/>
          </a:blip>
          <a:stretch>
            <a:fillRect/>
          </a:stretch>
        </p:blipFill>
        <p:spPr>
          <a:xfrm>
            <a:off x="10057745" y="457730"/>
            <a:ext cx="874605" cy="67660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7"/>
          <p:cNvSpPr/>
          <p:nvPr/>
        </p:nvSpPr>
        <p:spPr>
          <a:xfrm>
            <a:off x="1314043" y="593940"/>
            <a:ext cx="3527266" cy="347242"/>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1" name="Google Shape;131;p7"/>
          <p:cNvSpPr txBox="1"/>
          <p:nvPr/>
        </p:nvSpPr>
        <p:spPr>
          <a:xfrm>
            <a:off x="1039184" y="310961"/>
            <a:ext cx="4076985" cy="676598"/>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38AA00"/>
              </a:buClr>
              <a:buSzPts val="3200"/>
              <a:buFont typeface="Work Sans Light"/>
              <a:buNone/>
            </a:pPr>
            <a:r>
              <a:rPr lang="es-ES" sz="3200">
                <a:solidFill>
                  <a:srgbClr val="38AA00"/>
                </a:solidFill>
                <a:latin typeface="Work Sans Light"/>
                <a:ea typeface="Work Sans Light"/>
                <a:cs typeface="Work Sans Light"/>
                <a:sym typeface="Work Sans Light"/>
              </a:rPr>
              <a:t>Objetivo General</a:t>
            </a:r>
            <a:endParaRPr/>
          </a:p>
        </p:txBody>
      </p:sp>
      <p:sp>
        <p:nvSpPr>
          <p:cNvPr id="132" name="Google Shape;132;p7"/>
          <p:cNvSpPr txBox="1"/>
          <p:nvPr/>
        </p:nvSpPr>
        <p:spPr>
          <a:xfrm>
            <a:off x="556218" y="1286827"/>
            <a:ext cx="5042916" cy="1200288"/>
          </a:xfrm>
          <a:prstGeom prst="rect">
            <a:avLst/>
          </a:prstGeom>
          <a:noFill/>
          <a:ln>
            <a:noFill/>
          </a:ln>
        </p:spPr>
        <p:txBody>
          <a:bodyPr spcFirstLastPara="1" wrap="square" lIns="91425" tIns="45700" rIns="91425" bIns="45700" anchor="t" anchorCtr="0">
            <a:spAutoFit/>
          </a:bodyPr>
          <a:lstStyle/>
          <a:p>
            <a:pPr lvl="4">
              <a:lnSpc>
                <a:spcPct val="150000"/>
              </a:lnSpc>
            </a:pPr>
            <a:r>
              <a:rPr lang="es-ES" sz="1200" dirty="0">
                <a:solidFill>
                  <a:schemeClr val="dk1"/>
                </a:solidFill>
                <a:latin typeface="Work Sans Light"/>
                <a:ea typeface="Work Sans Light"/>
                <a:cs typeface="Work Sans Light"/>
                <a:sym typeface="Work Sans Light"/>
              </a:rPr>
              <a:t>Desarrollar un Sistema de Información Web denominado "AXXION SYSTEM" para optimizar los procesos de gestión de activos tecnológicos, alquileres y mantenimiento de la empresa Teleperformance. </a:t>
            </a:r>
            <a:endParaRPr sz="1200" dirty="0">
              <a:solidFill>
                <a:schemeClr val="dk1"/>
              </a:solidFill>
              <a:latin typeface="Work Sans Light"/>
              <a:ea typeface="Work Sans Light"/>
              <a:cs typeface="Work Sans Light"/>
              <a:sym typeface="Work Sans Light"/>
            </a:endParaRPr>
          </a:p>
        </p:txBody>
      </p:sp>
      <p:pic>
        <p:nvPicPr>
          <p:cNvPr id="1028" name="Picture 4" descr="Gestión de personal, definición de perspectivas, orientación a ...">
            <a:extLst>
              <a:ext uri="{FF2B5EF4-FFF2-40B4-BE49-F238E27FC236}">
                <a16:creationId xmlns:a16="http://schemas.microsoft.com/office/drawing/2014/main" id="{94B08A07-604B-49AC-C42B-624FC68D5E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5000" y="0"/>
            <a:ext cx="6477000" cy="672253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7" name="Google Shape;147;p9"/>
          <p:cNvSpPr/>
          <p:nvPr/>
        </p:nvSpPr>
        <p:spPr>
          <a:xfrm>
            <a:off x="902389" y="257927"/>
            <a:ext cx="4166093" cy="347242"/>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8" name="Google Shape;148;p9"/>
          <p:cNvSpPr txBox="1"/>
          <p:nvPr/>
        </p:nvSpPr>
        <p:spPr>
          <a:xfrm>
            <a:off x="991498" y="0"/>
            <a:ext cx="4076985" cy="676598"/>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38AA00"/>
              </a:buClr>
              <a:buSzPts val="3200"/>
              <a:buFont typeface="Work Sans Light"/>
              <a:buNone/>
            </a:pPr>
            <a:r>
              <a:rPr lang="es-ES" sz="3200">
                <a:solidFill>
                  <a:srgbClr val="38AA00"/>
                </a:solidFill>
                <a:latin typeface="Work Sans Light"/>
                <a:ea typeface="Work Sans Light"/>
                <a:cs typeface="Work Sans Light"/>
                <a:sym typeface="Work Sans Light"/>
              </a:rPr>
              <a:t>Objetivo Específicos</a:t>
            </a:r>
            <a:endParaRPr/>
          </a:p>
        </p:txBody>
      </p:sp>
      <p:sp>
        <p:nvSpPr>
          <p:cNvPr id="149" name="Google Shape;149;p9"/>
          <p:cNvSpPr txBox="1"/>
          <p:nvPr/>
        </p:nvSpPr>
        <p:spPr>
          <a:xfrm>
            <a:off x="612585" y="934525"/>
            <a:ext cx="4834800" cy="2616060"/>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None/>
            </a:pPr>
            <a:r>
              <a:rPr lang="es-ES" dirty="0">
                <a:solidFill>
                  <a:schemeClr val="dk1"/>
                </a:solidFill>
                <a:latin typeface="Work Sans Light"/>
                <a:ea typeface="Work Sans Light"/>
                <a:cs typeface="Work Sans Light"/>
                <a:sym typeface="Work Sans Light"/>
              </a:rPr>
              <a:t>Objetivos Específicos de Desarrollo (Módulos)</a:t>
            </a:r>
            <a:endParaRPr dirty="0">
              <a:solidFill>
                <a:schemeClr val="dk1"/>
              </a:solidFill>
              <a:latin typeface="Work Sans Light"/>
              <a:ea typeface="Work Sans Light"/>
              <a:cs typeface="Work Sans Light"/>
              <a:sym typeface="Work Sans Light"/>
            </a:endParaRPr>
          </a:p>
          <a:p>
            <a:pPr marL="0" lvl="0" indent="0" algn="l" rtl="0">
              <a:spcBef>
                <a:spcPts val="0"/>
              </a:spcBef>
              <a:spcAft>
                <a:spcPts val="0"/>
              </a:spcAft>
              <a:buNone/>
            </a:pPr>
            <a:endParaRPr dirty="0">
              <a:solidFill>
                <a:schemeClr val="dk1"/>
              </a:solidFill>
              <a:latin typeface="Work Sans Light"/>
              <a:ea typeface="Work Sans Light"/>
              <a:cs typeface="Work Sans Light"/>
              <a:sym typeface="Work Sans Light"/>
            </a:endParaRPr>
          </a:p>
          <a:p>
            <a:pPr marL="285750" lvl="0" indent="-285750" algn="l" rtl="0">
              <a:spcBef>
                <a:spcPts val="0"/>
              </a:spcBef>
              <a:spcAft>
                <a:spcPts val="0"/>
              </a:spcAft>
              <a:buClr>
                <a:schemeClr val="dk1"/>
              </a:buClr>
              <a:buSzPts val="1200"/>
              <a:buFont typeface="Work Sans Light"/>
              <a:buChar char="•"/>
            </a:pPr>
            <a:r>
              <a:rPr lang="es-ES" dirty="0">
                <a:solidFill>
                  <a:schemeClr val="dk1"/>
                </a:solidFill>
                <a:latin typeface="Work Sans Light"/>
                <a:ea typeface="Work Sans Light"/>
                <a:cs typeface="Work Sans Light"/>
                <a:sym typeface="Work Sans Light"/>
              </a:rPr>
              <a:t>Desarrollar el módulo de Usuarios </a:t>
            </a:r>
          </a:p>
          <a:p>
            <a:pPr marL="285750" lvl="0" indent="-285750" algn="l" rtl="0">
              <a:spcBef>
                <a:spcPts val="0"/>
              </a:spcBef>
              <a:spcAft>
                <a:spcPts val="0"/>
              </a:spcAft>
              <a:buClr>
                <a:schemeClr val="dk1"/>
              </a:buClr>
              <a:buSzPts val="1200"/>
              <a:buFont typeface="Work Sans Light"/>
              <a:buChar char="•"/>
            </a:pPr>
            <a:r>
              <a:rPr lang="es-ES" dirty="0">
                <a:solidFill>
                  <a:schemeClr val="dk1"/>
                </a:solidFill>
                <a:latin typeface="Work Sans Light"/>
                <a:ea typeface="Work Sans Light"/>
                <a:cs typeface="Work Sans Light"/>
                <a:sym typeface="Work Sans Light"/>
              </a:rPr>
              <a:t>Desarrollar los módulos de Activos Tecnológicos (Inventario, Categorías, Subcategorías).</a:t>
            </a:r>
            <a:endParaRPr dirty="0">
              <a:solidFill>
                <a:schemeClr val="dk1"/>
              </a:solidFill>
              <a:latin typeface="Work Sans Light"/>
              <a:ea typeface="Work Sans Light"/>
              <a:cs typeface="Work Sans Light"/>
              <a:sym typeface="Work Sans Light"/>
            </a:endParaRPr>
          </a:p>
          <a:p>
            <a:pPr marL="285750" lvl="0" indent="-285750" algn="l" rtl="0">
              <a:spcBef>
                <a:spcPts val="0"/>
              </a:spcBef>
              <a:spcAft>
                <a:spcPts val="0"/>
              </a:spcAft>
              <a:buClr>
                <a:schemeClr val="dk1"/>
              </a:buClr>
              <a:buSzPts val="1200"/>
              <a:buFont typeface="Work Sans Light"/>
              <a:buChar char="•"/>
            </a:pPr>
            <a:r>
              <a:rPr lang="es-ES" dirty="0">
                <a:solidFill>
                  <a:schemeClr val="dk1"/>
                </a:solidFill>
                <a:latin typeface="Work Sans Light"/>
                <a:ea typeface="Work Sans Light"/>
                <a:cs typeface="Work Sans Light"/>
                <a:sym typeface="Work Sans Light"/>
              </a:rPr>
              <a:t>Desarrollar el módulo de Alquiler.</a:t>
            </a:r>
            <a:endParaRPr dirty="0">
              <a:solidFill>
                <a:schemeClr val="dk1"/>
              </a:solidFill>
              <a:latin typeface="Work Sans Light"/>
              <a:ea typeface="Work Sans Light"/>
              <a:cs typeface="Work Sans Light"/>
              <a:sym typeface="Work Sans Light"/>
            </a:endParaRPr>
          </a:p>
          <a:p>
            <a:pPr marL="285750" lvl="0" indent="-285750" algn="l" rtl="0">
              <a:spcBef>
                <a:spcPts val="0"/>
              </a:spcBef>
              <a:spcAft>
                <a:spcPts val="0"/>
              </a:spcAft>
              <a:buClr>
                <a:schemeClr val="dk1"/>
              </a:buClr>
              <a:buSzPts val="1200"/>
              <a:buFont typeface="Work Sans Light"/>
              <a:buChar char="•"/>
            </a:pPr>
            <a:r>
              <a:rPr lang="es-ES" dirty="0">
                <a:solidFill>
                  <a:schemeClr val="dk1"/>
                </a:solidFill>
                <a:latin typeface="Work Sans Light"/>
                <a:ea typeface="Work Sans Light"/>
                <a:cs typeface="Work Sans Light"/>
                <a:sym typeface="Work Sans Light"/>
              </a:rPr>
              <a:t>Desarrollar el módulo de Mantenimiento </a:t>
            </a:r>
          </a:p>
          <a:p>
            <a:pPr marL="285750" lvl="0" indent="-285750" algn="l" rtl="0">
              <a:spcBef>
                <a:spcPts val="0"/>
              </a:spcBef>
              <a:spcAft>
                <a:spcPts val="0"/>
              </a:spcAft>
              <a:buClr>
                <a:schemeClr val="dk1"/>
              </a:buClr>
              <a:buSzPts val="1200"/>
              <a:buFont typeface="Work Sans Light"/>
              <a:buChar char="•"/>
            </a:pPr>
            <a:r>
              <a:rPr lang="es-ES" dirty="0">
                <a:solidFill>
                  <a:schemeClr val="dk1"/>
                </a:solidFill>
                <a:latin typeface="Work Sans Light"/>
                <a:ea typeface="Work Sans Light"/>
                <a:cs typeface="Work Sans Light"/>
                <a:sym typeface="Work Sans Light"/>
              </a:rPr>
              <a:t>Desarrollar el módulo de Alertas.</a:t>
            </a:r>
          </a:p>
          <a:p>
            <a:pPr marL="285750" lvl="0" indent="-285750" algn="l" rtl="0">
              <a:spcBef>
                <a:spcPts val="0"/>
              </a:spcBef>
              <a:spcAft>
                <a:spcPts val="0"/>
              </a:spcAft>
              <a:buClr>
                <a:schemeClr val="dk1"/>
              </a:buClr>
              <a:buSzPts val="1200"/>
              <a:buFont typeface="Work Sans Light"/>
              <a:buChar char="•"/>
            </a:pPr>
            <a:r>
              <a:rPr lang="es-ES" dirty="0">
                <a:solidFill>
                  <a:schemeClr val="dk1"/>
                </a:solidFill>
                <a:latin typeface="Work Sans Light"/>
                <a:ea typeface="Work Sans Light"/>
                <a:cs typeface="Work Sans Light"/>
                <a:sym typeface="Work Sans Light"/>
              </a:rPr>
              <a:t>Desarrollar el módulo de Reportes (Inventario, Empleados, Mantenimientos, Alquiler).</a:t>
            </a:r>
            <a:endParaRPr sz="1200" dirty="0">
              <a:solidFill>
                <a:schemeClr val="dk1"/>
              </a:solidFill>
              <a:latin typeface="Work Sans Light"/>
              <a:ea typeface="Work Sans Light"/>
              <a:cs typeface="Work Sans Light"/>
              <a:sym typeface="Work Sans Light"/>
            </a:endParaRPr>
          </a:p>
          <a:p>
            <a:pPr marL="76200" marR="0" lvl="0" indent="0" algn="l" rtl="0">
              <a:spcBef>
                <a:spcPts val="0"/>
              </a:spcBef>
              <a:spcAft>
                <a:spcPts val="0"/>
              </a:spcAft>
              <a:buClr>
                <a:schemeClr val="dk1"/>
              </a:buClr>
              <a:buSzPts val="1200"/>
              <a:buFont typeface="Arial"/>
              <a:buNone/>
            </a:pPr>
            <a:endParaRPr sz="1200" dirty="0">
              <a:solidFill>
                <a:schemeClr val="dk1"/>
              </a:solidFill>
              <a:latin typeface="Work Sans Light"/>
              <a:ea typeface="Work Sans Light"/>
              <a:cs typeface="Work Sans Light"/>
              <a:sym typeface="Work Sans Light"/>
            </a:endParaRPr>
          </a:p>
          <a:p>
            <a:pPr marL="76200" marR="0" lvl="0" indent="0" algn="l" rtl="0">
              <a:spcBef>
                <a:spcPts val="0"/>
              </a:spcBef>
              <a:spcAft>
                <a:spcPts val="0"/>
              </a:spcAft>
              <a:buClr>
                <a:schemeClr val="dk1"/>
              </a:buClr>
              <a:buSzPts val="1200"/>
              <a:buFont typeface="Arial"/>
              <a:buNone/>
            </a:pPr>
            <a:endParaRPr sz="1200" dirty="0">
              <a:solidFill>
                <a:schemeClr val="dk1"/>
              </a:solidFill>
              <a:latin typeface="Work Sans Light"/>
              <a:ea typeface="Work Sans Light"/>
              <a:cs typeface="Work Sans Light"/>
              <a:sym typeface="Work Sans Light"/>
            </a:endParaRPr>
          </a:p>
        </p:txBody>
      </p:sp>
      <p:sp>
        <p:nvSpPr>
          <p:cNvPr id="2" name="AutoShape 2" descr="10 etapas para atingir seus objetivos">
            <a:extLst>
              <a:ext uri="{FF2B5EF4-FFF2-40B4-BE49-F238E27FC236}">
                <a16:creationId xmlns:a16="http://schemas.microsoft.com/office/drawing/2014/main" id="{D4F35EB2-854E-2A05-B1DF-17F8310776B7}"/>
              </a:ext>
            </a:extLst>
          </p:cNvPr>
          <p:cNvSpPr>
            <a:spLocks noChangeAspect="1" noChangeArrowheads="1"/>
          </p:cNvSpPr>
          <p:nvPr/>
        </p:nvSpPr>
        <p:spPr bwMode="auto">
          <a:xfrm>
            <a:off x="5943600" y="3276600"/>
            <a:ext cx="4775200" cy="47752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078" name="Picture 6" descr="Cuál es la clasificación de objetivos dentro de las empresas">
            <a:extLst>
              <a:ext uri="{FF2B5EF4-FFF2-40B4-BE49-F238E27FC236}">
                <a16:creationId xmlns:a16="http://schemas.microsoft.com/office/drawing/2014/main" id="{FF3AC693-2C07-BA24-4EAE-612636E3EC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0801" y="0"/>
            <a:ext cx="6781200" cy="6858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11"/>
          <p:cNvSpPr txBox="1"/>
          <p:nvPr/>
        </p:nvSpPr>
        <p:spPr>
          <a:xfrm>
            <a:off x="456236" y="457723"/>
            <a:ext cx="10515600" cy="676598"/>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0C0C0C"/>
              </a:buClr>
              <a:buSzPts val="4400"/>
              <a:buFont typeface="Work Sans Medium"/>
              <a:buNone/>
            </a:pPr>
            <a:r>
              <a:rPr lang="es-ES" sz="4400">
                <a:solidFill>
                  <a:srgbClr val="0C0C0C"/>
                </a:solidFill>
                <a:latin typeface="Work Sans Medium"/>
                <a:ea typeface="Work Sans Medium"/>
                <a:cs typeface="Work Sans Medium"/>
                <a:sym typeface="Work Sans Medium"/>
              </a:rPr>
              <a:t>Justificación</a:t>
            </a:r>
            <a:endParaRPr/>
          </a:p>
        </p:txBody>
      </p:sp>
      <p:sp>
        <p:nvSpPr>
          <p:cNvPr id="155" name="Google Shape;155;p11"/>
          <p:cNvSpPr txBox="1"/>
          <p:nvPr/>
        </p:nvSpPr>
        <p:spPr>
          <a:xfrm>
            <a:off x="372353" y="1667521"/>
            <a:ext cx="11447293" cy="34163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200">
                <a:solidFill>
                  <a:schemeClr val="dk1"/>
                </a:solidFill>
                <a:latin typeface="Work Sans Light"/>
                <a:ea typeface="Work Sans Light"/>
                <a:cs typeface="Work Sans Light"/>
                <a:sym typeface="Work Sans Light"/>
              </a:rPr>
              <a:t>Se propone el desarrollo de un Sistema de Información Web denominado "AXXION SYSTEM" que sirva como herramienta software de apoyo integral a los procesos de gestión del ciclo de vida del inventario, la gestión comercial y operativa del alquiler, y el mantenimiento de activos tecnológicos de la división "Soluciones Tecnológicas Avanzadas para Eventos y Producciones" de la Empresa Teleperformance.</a:t>
            </a:r>
            <a:endParaRPr/>
          </a:p>
          <a:p>
            <a:pPr marL="0" marR="0" lvl="0" indent="0" algn="l" rtl="0">
              <a:spcBef>
                <a:spcPts val="0"/>
              </a:spcBef>
              <a:spcAft>
                <a:spcPts val="0"/>
              </a:spcAft>
              <a:buNone/>
            </a:pPr>
            <a:endParaRPr sz="1200">
              <a:solidFill>
                <a:schemeClr val="dk1"/>
              </a:solidFill>
              <a:latin typeface="Work Sans Light"/>
              <a:ea typeface="Work Sans Light"/>
              <a:cs typeface="Work Sans Light"/>
              <a:sym typeface="Work Sans Light"/>
            </a:endParaRPr>
          </a:p>
          <a:p>
            <a:pPr marL="0" marR="0" lvl="0" indent="0" algn="l" rtl="0">
              <a:spcBef>
                <a:spcPts val="0"/>
              </a:spcBef>
              <a:spcAft>
                <a:spcPts val="0"/>
              </a:spcAft>
              <a:buNone/>
            </a:pPr>
            <a:r>
              <a:rPr lang="es-ES" sz="1200">
                <a:solidFill>
                  <a:schemeClr val="dk1"/>
                </a:solidFill>
                <a:latin typeface="Work Sans Light"/>
                <a:ea typeface="Work Sans Light"/>
                <a:cs typeface="Work Sans Light"/>
                <a:sym typeface="Work Sans Light"/>
              </a:rPr>
              <a:t>Permitirá la gestión de perfiles como Administradores, Gerentes de Operaciones, Coordinadores de Almacén, Técnicos y Asesores Comerciales como usuarios de la Empresa Teleperformance, centralizando sus operaciones. En la Gestión del Ciclo de Vida del Inventario, los Gerentes y Coordinadores podrán tener trazabilidad completa y en tiempo real de cada activo, superando las discrepancias de las hojas de cálculo. </a:t>
            </a:r>
            <a:endParaRPr/>
          </a:p>
          <a:p>
            <a:pPr marL="0" marR="0" lvl="0" indent="0" algn="l" rtl="0">
              <a:spcBef>
                <a:spcPts val="0"/>
              </a:spcBef>
              <a:spcAft>
                <a:spcPts val="0"/>
              </a:spcAft>
              <a:buNone/>
            </a:pPr>
            <a:endParaRPr sz="1200">
              <a:solidFill>
                <a:schemeClr val="dk1"/>
              </a:solidFill>
              <a:latin typeface="Work Sans Light"/>
              <a:ea typeface="Work Sans Light"/>
              <a:cs typeface="Work Sans Light"/>
              <a:sym typeface="Work Sans Light"/>
            </a:endParaRPr>
          </a:p>
          <a:p>
            <a:pPr marL="0" marR="0" lvl="0" indent="0" algn="l" rtl="0">
              <a:spcBef>
                <a:spcPts val="0"/>
              </a:spcBef>
              <a:spcAft>
                <a:spcPts val="0"/>
              </a:spcAft>
              <a:buNone/>
            </a:pPr>
            <a:r>
              <a:rPr lang="es-ES" sz="1200">
                <a:solidFill>
                  <a:schemeClr val="dk1"/>
                </a:solidFill>
                <a:latin typeface="Work Sans Light"/>
                <a:ea typeface="Work Sans Light"/>
                <a:cs typeface="Work Sans Light"/>
                <a:sym typeface="Work Sans Light"/>
              </a:rPr>
              <a:t>En la Gestión Comercial y Operativa del Alquiler, los Asesores Comerciales y el personal de almacén podrán consultar disponibilidad instantánea, crear pedidos eficientemente y digitalizar los procesos de check-in/out, eliminando retrasos. En la Gestión del Mantenimiento, Técnicos y Gerentes programarán y registrarán mantenimientos de forma sistemática, asegurando la operatividad de los equipos. Finalmente, facilitará la generación de reportes gráficos e impresos y la gestión de alertas, necesarios para la toma de decisiones estratégicas y operativas del personal administrativo y gerencial de la Empresa Teleperformance.</a:t>
            </a:r>
            <a:endParaRPr/>
          </a:p>
          <a:p>
            <a:pPr marL="0" marR="0" lvl="0" indent="0" algn="l" rtl="0">
              <a:spcBef>
                <a:spcPts val="0"/>
              </a:spcBef>
              <a:spcAft>
                <a:spcPts val="0"/>
              </a:spcAft>
              <a:buNone/>
            </a:pPr>
            <a:endParaRPr sz="1200">
              <a:solidFill>
                <a:schemeClr val="dk1"/>
              </a:solidFill>
              <a:latin typeface="Work Sans Light"/>
              <a:ea typeface="Work Sans Light"/>
              <a:cs typeface="Work Sans Light"/>
              <a:sym typeface="Work Sans Light"/>
            </a:endParaRPr>
          </a:p>
          <a:p>
            <a:pPr marL="0" marR="0" lvl="0" indent="0" algn="l" rtl="0">
              <a:spcBef>
                <a:spcPts val="0"/>
              </a:spcBef>
              <a:spcAft>
                <a:spcPts val="0"/>
              </a:spcAft>
              <a:buNone/>
            </a:pPr>
            <a:r>
              <a:rPr lang="es-ES" sz="1200">
                <a:solidFill>
                  <a:schemeClr val="dk1"/>
                </a:solidFill>
                <a:latin typeface="Work Sans Light"/>
                <a:ea typeface="Work Sans Light"/>
                <a:cs typeface="Work Sans Light"/>
                <a:sym typeface="Work Sans Light"/>
              </a:rPr>
              <a:t>El Sistema "AXXION SYSTEM" servirá como aporte al sector de alquiler de equipos tecnológicos para eventos y producciones, al ofrecer un modelo de gestión integrada y automatizada. Esto demuestra cómo la tecnología puede optimizar operaciones complejas de inventario de alto valor y servicios de alquiler, mejorando la eficiencia, reduciendo costos operativos por errores o pérdidas, e incrementando la satisfacción del cliente al garantizar disponibilidad y fiabilidad de los equipos.</a:t>
            </a:r>
            <a:endParaRPr sz="1200">
              <a:solidFill>
                <a:schemeClr val="dk1"/>
              </a:solidFill>
              <a:latin typeface="Work Sans Light"/>
              <a:ea typeface="Work Sans Light"/>
              <a:cs typeface="Work Sans Light"/>
              <a:sym typeface="Work Sans Light"/>
            </a:endParaRPr>
          </a:p>
        </p:txBody>
      </p:sp>
      <p:pic>
        <p:nvPicPr>
          <p:cNvPr id="156" name="Google Shape;156;p11"/>
          <p:cNvPicPr preferRelativeResize="0"/>
          <p:nvPr/>
        </p:nvPicPr>
        <p:blipFill>
          <a:blip r:embed="rId3">
            <a:alphaModFix/>
          </a:blip>
          <a:stretch>
            <a:fillRect/>
          </a:stretch>
        </p:blipFill>
        <p:spPr>
          <a:xfrm>
            <a:off x="10016050" y="337125"/>
            <a:ext cx="909576" cy="7972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14"/>
          <p:cNvSpPr txBox="1"/>
          <p:nvPr/>
        </p:nvSpPr>
        <p:spPr>
          <a:xfrm>
            <a:off x="456236" y="457723"/>
            <a:ext cx="10515600" cy="676598"/>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0C0C0C"/>
              </a:buClr>
              <a:buSzPts val="4400"/>
              <a:buFont typeface="Work Sans Medium"/>
              <a:buNone/>
            </a:pPr>
            <a:r>
              <a:rPr lang="es-ES" sz="4400">
                <a:solidFill>
                  <a:srgbClr val="0C0C0C"/>
                </a:solidFill>
                <a:latin typeface="Work Sans Medium"/>
                <a:ea typeface="Work Sans Medium"/>
                <a:cs typeface="Work Sans Medium"/>
                <a:sym typeface="Work Sans Medium"/>
              </a:rPr>
              <a:t>Alcance</a:t>
            </a:r>
            <a:endParaRPr/>
          </a:p>
        </p:txBody>
      </p:sp>
      <p:sp>
        <p:nvSpPr>
          <p:cNvPr id="169" name="Google Shape;169;p14"/>
          <p:cNvSpPr txBox="1"/>
          <p:nvPr/>
        </p:nvSpPr>
        <p:spPr>
          <a:xfrm>
            <a:off x="372353" y="2090172"/>
            <a:ext cx="11447293" cy="41857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200" b="1" dirty="0">
                <a:solidFill>
                  <a:schemeClr val="dk1"/>
                </a:solidFill>
                <a:latin typeface="Work Sans Light"/>
                <a:ea typeface="Work Sans Light"/>
                <a:cs typeface="Work Sans Light"/>
                <a:sym typeface="Work Sans Light"/>
              </a:rPr>
              <a:t>Qué hace el Sistema "AXXION SYSTEM":</a:t>
            </a:r>
            <a:endParaRPr dirty="0"/>
          </a:p>
          <a:p>
            <a:pPr marL="0" marR="0" lvl="0" indent="0" algn="l" rtl="0">
              <a:spcBef>
                <a:spcPts val="0"/>
              </a:spcBef>
              <a:spcAft>
                <a:spcPts val="0"/>
              </a:spcAft>
              <a:buNone/>
            </a:pPr>
            <a:endParaRPr sz="1200" b="1" dirty="0">
              <a:solidFill>
                <a:schemeClr val="dk1"/>
              </a:solidFill>
              <a:latin typeface="Work Sans Light"/>
              <a:ea typeface="Work Sans Light"/>
              <a:cs typeface="Work Sans Light"/>
              <a:sym typeface="Work Sans Light"/>
            </a:endParaRPr>
          </a:p>
          <a:p>
            <a:pPr marL="0" marR="0" lvl="0" indent="0" algn="l" rtl="0">
              <a:spcBef>
                <a:spcPts val="0"/>
              </a:spcBef>
              <a:spcAft>
                <a:spcPts val="0"/>
              </a:spcAft>
              <a:buNone/>
            </a:pPr>
            <a:r>
              <a:rPr lang="es-CO" sz="1200" b="1" dirty="0">
                <a:solidFill>
                  <a:schemeClr val="dk1"/>
                </a:solidFill>
                <a:latin typeface="Work Sans Light"/>
                <a:sym typeface="Work Sans Light"/>
              </a:rPr>
              <a:t>Modulo Usuarios:</a:t>
            </a:r>
          </a:p>
          <a:p>
            <a:pPr marL="0" marR="0" lvl="0" indent="0" algn="l" rtl="0">
              <a:spcBef>
                <a:spcPts val="0"/>
              </a:spcBef>
              <a:spcAft>
                <a:spcPts val="0"/>
              </a:spcAft>
              <a:buNone/>
            </a:pPr>
            <a:r>
              <a:rPr lang="es-CO" sz="1200" dirty="0">
                <a:solidFill>
                  <a:schemeClr val="dk1"/>
                </a:solidFill>
                <a:latin typeface="Work Sans Light"/>
                <a:sym typeface="Work Sans Light"/>
              </a:rPr>
              <a:t>Iniciar Sesión</a:t>
            </a:r>
          </a:p>
          <a:p>
            <a:pPr marL="0" marR="0" lvl="0" indent="0" algn="l" rtl="0">
              <a:spcBef>
                <a:spcPts val="0"/>
              </a:spcBef>
              <a:spcAft>
                <a:spcPts val="0"/>
              </a:spcAft>
              <a:buNone/>
            </a:pPr>
            <a:r>
              <a:rPr lang="es-CO" sz="1200" dirty="0">
                <a:solidFill>
                  <a:schemeClr val="dk1"/>
                </a:solidFill>
                <a:latin typeface="Work Sans Light"/>
                <a:sym typeface="Work Sans Light"/>
              </a:rPr>
              <a:t>Cerrar Sesión</a:t>
            </a:r>
          </a:p>
          <a:p>
            <a:pPr marL="0" marR="0" lvl="0" indent="0" algn="l" rtl="0">
              <a:spcBef>
                <a:spcPts val="0"/>
              </a:spcBef>
              <a:spcAft>
                <a:spcPts val="0"/>
              </a:spcAft>
              <a:buNone/>
            </a:pPr>
            <a:r>
              <a:rPr lang="es-CO" sz="1200" dirty="0">
                <a:solidFill>
                  <a:schemeClr val="dk1"/>
                </a:solidFill>
                <a:latin typeface="Work Sans Light"/>
                <a:sym typeface="Work Sans Light"/>
              </a:rPr>
              <a:t>Recuperar contraseña</a:t>
            </a:r>
          </a:p>
          <a:p>
            <a:pPr marL="0" marR="0" lvl="0" indent="0" algn="l" rtl="0">
              <a:spcBef>
                <a:spcPts val="0"/>
              </a:spcBef>
              <a:spcAft>
                <a:spcPts val="0"/>
              </a:spcAft>
              <a:buNone/>
            </a:pPr>
            <a:r>
              <a:rPr lang="es-CO" sz="1200" dirty="0">
                <a:solidFill>
                  <a:schemeClr val="dk1"/>
                </a:solidFill>
                <a:latin typeface="Work Sans Light"/>
                <a:sym typeface="Work Sans Light"/>
              </a:rPr>
              <a:t>Registrar roles</a:t>
            </a:r>
          </a:p>
          <a:p>
            <a:pPr marL="0" marR="0" lvl="0" indent="0" algn="l" rtl="0">
              <a:spcBef>
                <a:spcPts val="0"/>
              </a:spcBef>
              <a:spcAft>
                <a:spcPts val="0"/>
              </a:spcAft>
              <a:buNone/>
            </a:pPr>
            <a:r>
              <a:rPr lang="es-CO" sz="1200" dirty="0">
                <a:solidFill>
                  <a:schemeClr val="dk1"/>
                </a:solidFill>
                <a:latin typeface="Work Sans Light"/>
                <a:sym typeface="Work Sans Light"/>
              </a:rPr>
              <a:t>Consultar todos los roles</a:t>
            </a:r>
          </a:p>
          <a:p>
            <a:pPr marL="0" marR="0" lvl="0" indent="0" algn="l" rtl="0">
              <a:spcBef>
                <a:spcPts val="0"/>
              </a:spcBef>
              <a:spcAft>
                <a:spcPts val="0"/>
              </a:spcAft>
              <a:buNone/>
            </a:pPr>
            <a:r>
              <a:rPr lang="es-CO" sz="1200" dirty="0">
                <a:solidFill>
                  <a:schemeClr val="dk1"/>
                </a:solidFill>
                <a:latin typeface="Work Sans Light"/>
                <a:sym typeface="Work Sans Light"/>
              </a:rPr>
              <a:t>Consultar un rol</a:t>
            </a:r>
          </a:p>
          <a:p>
            <a:pPr marL="0" marR="0" lvl="0" indent="0" algn="l" rtl="0">
              <a:spcBef>
                <a:spcPts val="0"/>
              </a:spcBef>
              <a:spcAft>
                <a:spcPts val="0"/>
              </a:spcAft>
              <a:buNone/>
            </a:pPr>
            <a:r>
              <a:rPr lang="es-CO" sz="1200" dirty="0">
                <a:solidFill>
                  <a:schemeClr val="dk1"/>
                </a:solidFill>
                <a:latin typeface="Work Sans Light"/>
                <a:sym typeface="Work Sans Light"/>
              </a:rPr>
              <a:t>Actualizar rol</a:t>
            </a:r>
          </a:p>
          <a:p>
            <a:pPr marL="0" marR="0" lvl="0" indent="0" algn="l" rtl="0">
              <a:spcBef>
                <a:spcPts val="0"/>
              </a:spcBef>
              <a:spcAft>
                <a:spcPts val="0"/>
              </a:spcAft>
              <a:buNone/>
            </a:pPr>
            <a:r>
              <a:rPr lang="es-CO" sz="1200" dirty="0">
                <a:solidFill>
                  <a:schemeClr val="dk1"/>
                </a:solidFill>
                <a:latin typeface="Work Sans Light"/>
                <a:sym typeface="Work Sans Light"/>
              </a:rPr>
              <a:t>Eliminar rol (Cambiar de Estado)</a:t>
            </a:r>
          </a:p>
          <a:p>
            <a:pPr marL="0" marR="0" lvl="0" indent="0" algn="l" rtl="0">
              <a:spcBef>
                <a:spcPts val="0"/>
              </a:spcBef>
              <a:spcAft>
                <a:spcPts val="0"/>
              </a:spcAft>
              <a:buNone/>
            </a:pPr>
            <a:r>
              <a:rPr lang="es-CO" sz="1200" dirty="0">
                <a:solidFill>
                  <a:schemeClr val="dk1"/>
                </a:solidFill>
                <a:latin typeface="Work Sans Light"/>
                <a:sym typeface="Work Sans Light"/>
              </a:rPr>
              <a:t>Registrar usuarios</a:t>
            </a:r>
          </a:p>
          <a:p>
            <a:pPr marL="0" marR="0" lvl="0" indent="0" algn="l" rtl="0">
              <a:spcBef>
                <a:spcPts val="0"/>
              </a:spcBef>
              <a:spcAft>
                <a:spcPts val="0"/>
              </a:spcAft>
              <a:buNone/>
            </a:pPr>
            <a:r>
              <a:rPr lang="es-CO" sz="1200" dirty="0">
                <a:solidFill>
                  <a:schemeClr val="dk1"/>
                </a:solidFill>
                <a:latin typeface="Work Sans Light"/>
                <a:sym typeface="Work Sans Light"/>
              </a:rPr>
              <a:t>Consultar todos los usuarios</a:t>
            </a:r>
          </a:p>
          <a:p>
            <a:pPr marL="0" marR="0" lvl="0" indent="0" algn="l" rtl="0">
              <a:spcBef>
                <a:spcPts val="0"/>
              </a:spcBef>
              <a:spcAft>
                <a:spcPts val="0"/>
              </a:spcAft>
              <a:buNone/>
            </a:pPr>
            <a:r>
              <a:rPr lang="es-CO" sz="1200" dirty="0">
                <a:solidFill>
                  <a:schemeClr val="dk1"/>
                </a:solidFill>
                <a:latin typeface="Work Sans Light"/>
                <a:sym typeface="Work Sans Light"/>
              </a:rPr>
              <a:t>Consultar usuario</a:t>
            </a:r>
          </a:p>
          <a:p>
            <a:pPr marL="0" marR="0" lvl="0" indent="0" algn="l" rtl="0">
              <a:spcBef>
                <a:spcPts val="0"/>
              </a:spcBef>
              <a:spcAft>
                <a:spcPts val="0"/>
              </a:spcAft>
              <a:buNone/>
            </a:pPr>
            <a:r>
              <a:rPr lang="es-CO" sz="1200" dirty="0">
                <a:solidFill>
                  <a:schemeClr val="dk1"/>
                </a:solidFill>
                <a:latin typeface="Work Sans Light"/>
                <a:sym typeface="Work Sans Light"/>
              </a:rPr>
              <a:t>Actualizar usuario</a:t>
            </a:r>
          </a:p>
          <a:p>
            <a:pPr marL="0" marR="0" lvl="0" indent="0" algn="l" rtl="0">
              <a:spcBef>
                <a:spcPts val="0"/>
              </a:spcBef>
              <a:spcAft>
                <a:spcPts val="0"/>
              </a:spcAft>
              <a:buNone/>
            </a:pPr>
            <a:r>
              <a:rPr lang="es-CO" sz="1200" dirty="0">
                <a:solidFill>
                  <a:schemeClr val="dk1"/>
                </a:solidFill>
                <a:latin typeface="Work Sans Light"/>
                <a:sym typeface="Work Sans Light"/>
              </a:rPr>
              <a:t>Eliminar usuario (Cambiar de Estado)</a:t>
            </a:r>
            <a:endParaRPr dirty="0"/>
          </a:p>
          <a:p>
            <a:pPr marL="0" marR="0" lvl="0" indent="0" algn="l" rtl="0">
              <a:spcBef>
                <a:spcPts val="0"/>
              </a:spcBef>
              <a:spcAft>
                <a:spcPts val="0"/>
              </a:spcAft>
              <a:buNone/>
            </a:pPr>
            <a:endParaRPr sz="1200" dirty="0">
              <a:solidFill>
                <a:schemeClr val="dk1"/>
              </a:solidFill>
              <a:latin typeface="Work Sans Light"/>
              <a:ea typeface="Work Sans Light"/>
              <a:cs typeface="Work Sans Light"/>
              <a:sym typeface="Work Sans Light"/>
            </a:endParaRPr>
          </a:p>
          <a:p>
            <a:pPr marL="0" marR="0" lvl="0" indent="0" algn="l" rtl="0">
              <a:spcBef>
                <a:spcPts val="0"/>
              </a:spcBef>
              <a:spcAft>
                <a:spcPts val="0"/>
              </a:spcAft>
              <a:buNone/>
            </a:pPr>
            <a:r>
              <a:rPr lang="es-ES" sz="1200" b="1" dirty="0">
                <a:solidFill>
                  <a:schemeClr val="dk1"/>
                </a:solidFill>
                <a:latin typeface="Work Sans Light"/>
                <a:ea typeface="Work Sans Light"/>
                <a:cs typeface="Work Sans Light"/>
                <a:sym typeface="Work Sans Light"/>
              </a:rPr>
              <a:t>Tecnologías:</a:t>
            </a:r>
            <a:endParaRPr dirty="0"/>
          </a:p>
          <a:p>
            <a:pPr marL="0" marR="0" lvl="0" indent="0" algn="l" rtl="0">
              <a:spcBef>
                <a:spcPts val="0"/>
              </a:spcBef>
              <a:spcAft>
                <a:spcPts val="0"/>
              </a:spcAft>
              <a:buNone/>
            </a:pPr>
            <a:r>
              <a:rPr lang="es-ES" sz="1200" dirty="0">
                <a:solidFill>
                  <a:schemeClr val="dk1"/>
                </a:solidFill>
                <a:latin typeface="Work Sans Light"/>
                <a:ea typeface="Work Sans Light"/>
                <a:cs typeface="Work Sans Light"/>
                <a:sym typeface="Work Sans Light"/>
              </a:rPr>
              <a:t>El proyecto se desarrollará bajo una arquitectura de software por capas, siguiendo patrones de diseño para la interfaz de usuario. El Back-</a:t>
            </a:r>
            <a:r>
              <a:rPr lang="es-ES" sz="1200" dirty="0" err="1">
                <a:solidFill>
                  <a:schemeClr val="dk1"/>
                </a:solidFill>
                <a:latin typeface="Work Sans Light"/>
                <a:ea typeface="Work Sans Light"/>
                <a:cs typeface="Work Sans Light"/>
                <a:sym typeface="Work Sans Light"/>
              </a:rPr>
              <a:t>End</a:t>
            </a:r>
            <a:r>
              <a:rPr lang="es-ES" sz="1200" dirty="0">
                <a:solidFill>
                  <a:schemeClr val="dk1"/>
                </a:solidFill>
                <a:latin typeface="Work Sans Light"/>
                <a:ea typeface="Work Sans Light"/>
                <a:cs typeface="Work Sans Light"/>
                <a:sym typeface="Work Sans Light"/>
              </a:rPr>
              <a:t> se implementará utilizando PHP con el </a:t>
            </a:r>
            <a:r>
              <a:rPr lang="es-ES" sz="1200" dirty="0" err="1">
                <a:solidFill>
                  <a:schemeClr val="dk1"/>
                </a:solidFill>
                <a:latin typeface="Work Sans Light"/>
                <a:ea typeface="Work Sans Light"/>
                <a:cs typeface="Work Sans Light"/>
                <a:sym typeface="Work Sans Light"/>
              </a:rPr>
              <a:t>framework</a:t>
            </a:r>
            <a:r>
              <a:rPr lang="es-ES" sz="1200" dirty="0">
                <a:solidFill>
                  <a:schemeClr val="dk1"/>
                </a:solidFill>
                <a:latin typeface="Work Sans Light"/>
                <a:ea typeface="Work Sans Light"/>
                <a:cs typeface="Work Sans Light"/>
                <a:sym typeface="Work Sans Light"/>
              </a:rPr>
              <a:t> Laravel, y una base de datos relacional como MVC (Modelo-Vista-Controlador como PostgreSQL o MySQL. Para el Front-</a:t>
            </a:r>
            <a:r>
              <a:rPr lang="es-ES" sz="1200" dirty="0" err="1">
                <a:solidFill>
                  <a:schemeClr val="dk1"/>
                </a:solidFill>
                <a:latin typeface="Work Sans Light"/>
                <a:ea typeface="Work Sans Light"/>
                <a:cs typeface="Work Sans Light"/>
                <a:sym typeface="Work Sans Light"/>
              </a:rPr>
              <a:t>End</a:t>
            </a:r>
            <a:r>
              <a:rPr lang="es-ES" sz="1200" dirty="0">
                <a:solidFill>
                  <a:schemeClr val="dk1"/>
                </a:solidFill>
                <a:latin typeface="Work Sans Light"/>
                <a:ea typeface="Work Sans Light"/>
                <a:cs typeface="Work Sans Light"/>
                <a:sym typeface="Work Sans Light"/>
              </a:rPr>
              <a:t>, se utilizará vue.js, empleando librerías como Axios para la comunicación con el Back-</a:t>
            </a:r>
            <a:r>
              <a:rPr lang="es-ES" sz="1200" dirty="0" err="1">
                <a:solidFill>
                  <a:schemeClr val="dk1"/>
                </a:solidFill>
                <a:latin typeface="Work Sans Light"/>
                <a:ea typeface="Work Sans Light"/>
                <a:cs typeface="Work Sans Light"/>
                <a:sym typeface="Work Sans Light"/>
              </a:rPr>
              <a:t>End</a:t>
            </a:r>
            <a:r>
              <a:rPr lang="es-ES" sz="1200" dirty="0">
                <a:solidFill>
                  <a:schemeClr val="dk1"/>
                </a:solidFill>
                <a:latin typeface="Work Sans Light"/>
                <a:ea typeface="Work Sans Light"/>
                <a:cs typeface="Work Sans Light"/>
                <a:sym typeface="Work Sans Light"/>
              </a:rPr>
              <a:t> y alguna librería de componentes UI como Material-UI o Bootstrap para una interfaz responsiva y moderna. Se considerará el uso de Docker para la </a:t>
            </a:r>
            <a:r>
              <a:rPr lang="es-ES" sz="1200" dirty="0" err="1">
                <a:solidFill>
                  <a:schemeClr val="dk1"/>
                </a:solidFill>
                <a:latin typeface="Work Sans Light"/>
                <a:ea typeface="Work Sans Light"/>
                <a:cs typeface="Work Sans Light"/>
                <a:sym typeface="Work Sans Light"/>
              </a:rPr>
              <a:t>contenerización</a:t>
            </a:r>
            <a:r>
              <a:rPr lang="es-ES" sz="1200" dirty="0">
                <a:solidFill>
                  <a:schemeClr val="dk1"/>
                </a:solidFill>
                <a:latin typeface="Work Sans Light"/>
                <a:ea typeface="Work Sans Light"/>
                <a:cs typeface="Work Sans Light"/>
                <a:sym typeface="Work Sans Light"/>
              </a:rPr>
              <a:t> y despliegue.</a:t>
            </a:r>
            <a:endParaRPr dirty="0"/>
          </a:p>
        </p:txBody>
      </p:sp>
      <p:pic>
        <p:nvPicPr>
          <p:cNvPr id="170" name="Google Shape;170;p14"/>
          <p:cNvPicPr preferRelativeResize="0"/>
          <p:nvPr/>
        </p:nvPicPr>
        <p:blipFill>
          <a:blip r:embed="rId3">
            <a:alphaModFix/>
          </a:blip>
          <a:stretch>
            <a:fillRect/>
          </a:stretch>
        </p:blipFill>
        <p:spPr>
          <a:xfrm>
            <a:off x="9758325" y="264450"/>
            <a:ext cx="1124375" cy="869875"/>
          </a:xfrm>
          <a:prstGeom prst="rect">
            <a:avLst/>
          </a:prstGeom>
          <a:noFill/>
          <a:ln>
            <a:noFill/>
          </a:ln>
        </p:spPr>
      </p:pic>
    </p:spTree>
  </p:cSld>
  <p:clrMapOvr>
    <a:masterClrMapping/>
  </p:clrMapOvr>
</p:sld>
</file>

<file path=ppt/theme/theme1.xml><?xml version="1.0" encoding="utf-8"?>
<a:theme xmlns:a="http://schemas.openxmlformats.org/drawingml/2006/main"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96</TotalTime>
  <Words>1538</Words>
  <Application>Microsoft Office PowerPoint</Application>
  <PresentationFormat>Panorámica</PresentationFormat>
  <Paragraphs>90</Paragraphs>
  <Slides>12</Slides>
  <Notes>12</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12</vt:i4>
      </vt:variant>
    </vt:vector>
  </HeadingPairs>
  <TitlesOfParts>
    <vt:vector size="18" baseType="lpstr">
      <vt:lpstr>Work Sans Medium</vt:lpstr>
      <vt:lpstr>Work Sans Light</vt:lpstr>
      <vt:lpstr>Calibri</vt:lpstr>
      <vt:lpstr>Work Sans</vt:lpstr>
      <vt:lpstr>Arial</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Jorge Enrique Pedraza Sanchez</dc:creator>
  <cp:lastModifiedBy>Cristian Cifuentes</cp:lastModifiedBy>
  <cp:revision>5</cp:revision>
  <dcterms:created xsi:type="dcterms:W3CDTF">2020-10-01T23:51:28Z</dcterms:created>
  <dcterms:modified xsi:type="dcterms:W3CDTF">2025-09-18T23:31:38Z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1299739c-ad3d-4908-806e-4d91151a6e13_Enabled">
    <vt:lpwstr>true</vt:lpwstr>
  </property>
  <property fmtid="{D5CDD505-2E9C-101B-9397-08002B2CF9AE}" pid="3" name="MSIP_Label_1299739c-ad3d-4908-806e-4d91151a6e13_Method">
    <vt:lpwstr>Standard</vt:lpwstr>
  </property>
  <property fmtid="{D5CDD505-2E9C-101B-9397-08002B2CF9AE}" pid="4" name="MSIP_Label_1299739c-ad3d-4908-806e-4d91151a6e13_Name">
    <vt:lpwstr>All Employees (Unrestricted)</vt:lpwstr>
  </property>
  <property fmtid="{D5CDD505-2E9C-101B-9397-08002B2CF9AE}" pid="5" name="MSIP_Label_1299739c-ad3d-4908-806e-4d91151a6e13_SiteId">
    <vt:lpwstr>cbc2c381-2f2e-4d93-91d1-506c9316ace7</vt:lpwstr>
  </property>
  <property fmtid="{D5CDD505-2E9C-101B-9397-08002B2CF9AE}" pid="6" name="MSIP_Label_1299739c-ad3d-4908-806e-4d91151a6e13_ContentBits">
    <vt:lpwstr>0</vt:lpwstr>
  </property>
  <property fmtid="{D5CDD505-2E9C-101B-9397-08002B2CF9AE}" pid="7" name="MSIP_Label_1299739c-ad3d-4908-806e-4d91151a6e13_SetDate">
    <vt:lpwstr>2022-08-12T19:17:55Z</vt:lpwstr>
  </property>
  <property fmtid="{D5CDD505-2E9C-101B-9397-08002B2CF9AE}" pid="8" name="MSIP_Label_1299739c-ad3d-4908-806e-4d91151a6e13_ActionId">
    <vt:lpwstr>8c6bc714-34a9-4b82-914e-50b1377a2da4</vt:lpwstr>
  </property>
</Properties>
</file>